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ricolage Grotesque Bold" panose="020B0604020202020204" charset="0"/>
      <p:regular r:id="rId13"/>
    </p:embeddedFont>
    <p:embeddedFont>
      <p:font typeface="Bricolage Grotesque Light" panose="020B0604020202020204" charset="0"/>
      <p:regular r:id="rId14"/>
    </p:embeddedFont>
    <p:embeddedFont>
      <p:font typeface="Inter" panose="020B0604020202020204" charset="0"/>
      <p:regular r:id="rId15"/>
    </p:embeddedFont>
    <p:embeddedFont>
      <p:font typeface="Inter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ChromaDB.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backend:8000" TargetMode="Externa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4"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5"/>
              <a:stretch>
                <a:fillRect r="-1"/>
              </a:stretch>
            </a:blipFill>
          </p:spPr>
        </p:sp>
      </p:grpSp>
      <p:grpSp>
        <p:nvGrpSpPr>
          <p:cNvPr id="8" name="Group 8"/>
          <p:cNvGrpSpPr>
            <a:grpSpLocks noChangeAspect="1"/>
          </p:cNvGrpSpPr>
          <p:nvPr/>
        </p:nvGrpSpPr>
        <p:grpSpPr>
          <a:xfrm>
            <a:off x="11087100" y="0"/>
            <a:ext cx="7200900" cy="10287000"/>
            <a:chOff x="0" y="0"/>
            <a:chExt cx="9601200" cy="13716000"/>
          </a:xfrm>
        </p:grpSpPr>
        <p:sp>
          <p:nvSpPr>
            <p:cNvPr id="9" name="Freeform 9" descr="preencoded.png"/>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6"/>
              <a:stretch>
                <a:fillRect/>
              </a:stretch>
            </a:blipFill>
          </p:spPr>
        </p:sp>
      </p:grpSp>
      <p:sp>
        <p:nvSpPr>
          <p:cNvPr id="10" name="TextBox 10"/>
          <p:cNvSpPr txBox="1"/>
          <p:nvPr/>
        </p:nvSpPr>
        <p:spPr>
          <a:xfrm>
            <a:off x="992238" y="3073599"/>
            <a:ext cx="7088237" cy="914549"/>
          </a:xfrm>
          <a:prstGeom prst="rect">
            <a:avLst/>
          </a:prstGeom>
        </p:spPr>
        <p:txBody>
          <a:bodyPr lIns="0" tIns="0" rIns="0" bIns="0" rtlCol="0" anchor="t">
            <a:spAutoFit/>
          </a:bodyPr>
          <a:lstStyle/>
          <a:p>
            <a:pPr algn="l">
              <a:lnSpc>
                <a:spcPts val="6937"/>
              </a:lnSpc>
            </a:pPr>
            <a:r>
              <a:rPr lang="en-US" sz="5562" b="1">
                <a:solidFill>
                  <a:srgbClr val="2C2926"/>
                </a:solidFill>
                <a:latin typeface="Bricolage Grotesque Bold"/>
                <a:ea typeface="Bricolage Grotesque Bold"/>
                <a:cs typeface="Bricolage Grotesque Bold"/>
                <a:sym typeface="Bricolage Grotesque Bold"/>
              </a:rPr>
              <a:t>AI Chat Summarizer</a:t>
            </a:r>
          </a:p>
        </p:txBody>
      </p:sp>
      <p:sp>
        <p:nvSpPr>
          <p:cNvPr id="11" name="TextBox 11"/>
          <p:cNvSpPr txBox="1"/>
          <p:nvPr/>
        </p:nvSpPr>
        <p:spPr>
          <a:xfrm>
            <a:off x="992238" y="4327624"/>
            <a:ext cx="9445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A Containerized NLP Application Final Project Presentation</a:t>
            </a:r>
          </a:p>
        </p:txBody>
      </p:sp>
      <p:sp>
        <p:nvSpPr>
          <p:cNvPr id="12" name="TextBox 12"/>
          <p:cNvSpPr txBox="1"/>
          <p:nvPr/>
        </p:nvSpPr>
        <p:spPr>
          <a:xfrm>
            <a:off x="992238" y="5872757"/>
            <a:ext cx="9445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Hassan Muhammad</a:t>
            </a:r>
          </a:p>
        </p:txBody>
      </p:sp>
      <p:sp>
        <p:nvSpPr>
          <p:cNvPr id="13" name="TextBox 13"/>
          <p:cNvSpPr txBox="1"/>
          <p:nvPr/>
        </p:nvSpPr>
        <p:spPr>
          <a:xfrm>
            <a:off x="992238" y="6645325"/>
            <a:ext cx="9445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Student ID 20243120101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881509" y="864691"/>
            <a:ext cx="6597997" cy="815579"/>
          </a:xfrm>
          <a:prstGeom prst="rect">
            <a:avLst/>
          </a:prstGeom>
        </p:spPr>
        <p:txBody>
          <a:bodyPr lIns="0" tIns="0" rIns="0" bIns="0" rtlCol="0" anchor="t">
            <a:spAutoFit/>
          </a:bodyPr>
          <a:lstStyle/>
          <a:p>
            <a:pPr algn="l">
              <a:lnSpc>
                <a:spcPts val="6187"/>
              </a:lnSpc>
            </a:pPr>
            <a:r>
              <a:rPr lang="en-US" sz="4937" b="1">
                <a:solidFill>
                  <a:srgbClr val="2C2926"/>
                </a:solidFill>
                <a:latin typeface="Bricolage Grotesque Bold"/>
                <a:ea typeface="Bricolage Grotesque Bold"/>
                <a:cs typeface="Bricolage Grotesque Bold"/>
                <a:sym typeface="Bricolage Grotesque Bold"/>
              </a:rPr>
              <a:t>Conclusion and Demo</a:t>
            </a:r>
          </a:p>
        </p:txBody>
      </p:sp>
      <p:sp>
        <p:nvSpPr>
          <p:cNvPr id="7" name="TextBox 7"/>
          <p:cNvSpPr txBox="1"/>
          <p:nvPr/>
        </p:nvSpPr>
        <p:spPr>
          <a:xfrm>
            <a:off x="881509" y="2098327"/>
            <a:ext cx="16524982" cy="891779"/>
          </a:xfrm>
          <a:prstGeom prst="rect">
            <a:avLst/>
          </a:prstGeom>
        </p:spPr>
        <p:txBody>
          <a:bodyPr lIns="0" tIns="0" rIns="0" bIns="0" rtlCol="0" anchor="t">
            <a:spAutoFit/>
          </a:bodyPr>
          <a:lstStyle/>
          <a:p>
            <a:pPr algn="l">
              <a:lnSpc>
                <a:spcPts val="3125"/>
              </a:lnSpc>
            </a:pPr>
            <a:r>
              <a:rPr lang="en-US" sz="1937" b="1">
                <a:solidFill>
                  <a:srgbClr val="2C2926"/>
                </a:solidFill>
                <a:latin typeface="Inter Bold"/>
                <a:ea typeface="Inter Bold"/>
                <a:cs typeface="Inter Bold"/>
                <a:sym typeface="Inter Bold"/>
              </a:rPr>
              <a:t>Summary:</a:t>
            </a:r>
            <a:r>
              <a:rPr lang="en-US" sz="1937">
                <a:solidFill>
                  <a:srgbClr val="2C2926"/>
                </a:solidFill>
                <a:latin typeface="Inter"/>
                <a:ea typeface="Inter"/>
                <a:cs typeface="Inter"/>
                <a:sym typeface="Inter"/>
              </a:rPr>
              <a:t> I successfully built a containerized NLP application that performs text summarization and semantic search. It uses transformer models, a vector database, a Gradio UI, and is fully deployed with Docker Compose, meeting all the project's technical requirements.</a:t>
            </a:r>
          </a:p>
        </p:txBody>
      </p:sp>
      <p:sp>
        <p:nvSpPr>
          <p:cNvPr id="8" name="TextBox 8"/>
          <p:cNvSpPr txBox="1"/>
          <p:nvPr/>
        </p:nvSpPr>
        <p:spPr>
          <a:xfrm>
            <a:off x="881509" y="3348781"/>
            <a:ext cx="3778449" cy="491281"/>
          </a:xfrm>
          <a:prstGeom prst="rect">
            <a:avLst/>
          </a:prstGeom>
        </p:spPr>
        <p:txBody>
          <a:bodyPr lIns="0" tIns="0" rIns="0" bIns="0" rtlCol="0" anchor="t">
            <a:spAutoFit/>
          </a:bodyPr>
          <a:lstStyle/>
          <a:p>
            <a:pPr algn="l">
              <a:lnSpc>
                <a:spcPts val="3687"/>
              </a:lnSpc>
            </a:pPr>
            <a:r>
              <a:rPr lang="en-US" sz="2937" b="1">
                <a:solidFill>
                  <a:srgbClr val="2C2926"/>
                </a:solidFill>
                <a:latin typeface="Bricolage Grotesque Bold"/>
                <a:ea typeface="Bricolage Grotesque Bold"/>
                <a:cs typeface="Bricolage Grotesque Bold"/>
                <a:sym typeface="Bricolage Grotesque Bold"/>
              </a:rPr>
              <a:t>Future Work:</a:t>
            </a:r>
          </a:p>
        </p:txBody>
      </p:sp>
      <p:sp>
        <p:nvSpPr>
          <p:cNvPr id="9" name="TextBox 9"/>
          <p:cNvSpPr txBox="1"/>
          <p:nvPr/>
        </p:nvSpPr>
        <p:spPr>
          <a:xfrm>
            <a:off x="881509" y="4132064"/>
            <a:ext cx="16524982" cy="488751"/>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2C2926"/>
                </a:solidFill>
                <a:latin typeface="Inter"/>
                <a:ea typeface="Inter"/>
                <a:cs typeface="Inter"/>
                <a:sym typeface="Inter"/>
              </a:rPr>
              <a:t>Use a larger, more powerful summarization model.</a:t>
            </a:r>
          </a:p>
        </p:txBody>
      </p:sp>
      <p:sp>
        <p:nvSpPr>
          <p:cNvPr id="10" name="TextBox 10"/>
          <p:cNvSpPr txBox="1"/>
          <p:nvPr/>
        </p:nvSpPr>
        <p:spPr>
          <a:xfrm>
            <a:off x="881509" y="4623196"/>
            <a:ext cx="16524982" cy="488751"/>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2C2926"/>
                </a:solidFill>
                <a:latin typeface="Inter"/>
                <a:ea typeface="Inter"/>
                <a:cs typeface="Inter"/>
                <a:sym typeface="Inter"/>
              </a:rPr>
              <a:t>Add user authentication and separate summary histories.</a:t>
            </a:r>
          </a:p>
        </p:txBody>
      </p:sp>
      <p:sp>
        <p:nvSpPr>
          <p:cNvPr id="11" name="TextBox 11"/>
          <p:cNvSpPr txBox="1"/>
          <p:nvPr/>
        </p:nvSpPr>
        <p:spPr>
          <a:xfrm>
            <a:off x="881509" y="5114330"/>
            <a:ext cx="16524982" cy="488751"/>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2C2926"/>
                </a:solidFill>
                <a:latin typeface="Inter"/>
                <a:ea typeface="Inter"/>
                <a:cs typeface="Inter"/>
                <a:sym typeface="Inter"/>
              </a:rPr>
              <a:t>Deploy the Docker containers to a cloud server.</a:t>
            </a:r>
          </a:p>
        </p:txBody>
      </p:sp>
      <p:sp>
        <p:nvSpPr>
          <p:cNvPr id="12" name="TextBox 12"/>
          <p:cNvSpPr txBox="1"/>
          <p:nvPr/>
        </p:nvSpPr>
        <p:spPr>
          <a:xfrm>
            <a:off x="881509" y="5961758"/>
            <a:ext cx="3778449" cy="491281"/>
          </a:xfrm>
          <a:prstGeom prst="rect">
            <a:avLst/>
          </a:prstGeom>
        </p:spPr>
        <p:txBody>
          <a:bodyPr lIns="0" tIns="0" rIns="0" bIns="0" rtlCol="0" anchor="t">
            <a:spAutoFit/>
          </a:bodyPr>
          <a:lstStyle/>
          <a:p>
            <a:pPr algn="l">
              <a:lnSpc>
                <a:spcPts val="3687"/>
              </a:lnSpc>
            </a:pPr>
            <a:r>
              <a:rPr lang="en-US" sz="2937" b="1">
                <a:solidFill>
                  <a:srgbClr val="2C2926"/>
                </a:solidFill>
                <a:latin typeface="Bricolage Grotesque Bold"/>
                <a:ea typeface="Bricolage Grotesque Bold"/>
                <a:cs typeface="Bricolage Grotesque Bold"/>
                <a:sym typeface="Bricolage Grotesque Bold"/>
              </a:rPr>
              <a:t>Live Demo:</a:t>
            </a:r>
          </a:p>
        </p:txBody>
      </p:sp>
      <p:sp>
        <p:nvSpPr>
          <p:cNvPr id="13" name="TextBox 13"/>
          <p:cNvSpPr txBox="1"/>
          <p:nvPr/>
        </p:nvSpPr>
        <p:spPr>
          <a:xfrm>
            <a:off x="881509" y="6745040"/>
            <a:ext cx="16524982" cy="488751"/>
          </a:xfrm>
          <a:prstGeom prst="rect">
            <a:avLst/>
          </a:prstGeom>
        </p:spPr>
        <p:txBody>
          <a:bodyPr lIns="0" tIns="0" rIns="0" bIns="0" rtlCol="0" anchor="t">
            <a:spAutoFit/>
          </a:bodyPr>
          <a:lstStyle/>
          <a:p>
            <a:pPr algn="l">
              <a:lnSpc>
                <a:spcPts val="3125"/>
              </a:lnSpc>
            </a:pPr>
            <a:r>
              <a:rPr lang="en-US" sz="1937">
                <a:solidFill>
                  <a:srgbClr val="2C2926"/>
                </a:solidFill>
                <a:latin typeface="Inter"/>
                <a:ea typeface="Inter"/>
                <a:cs typeface="Inter"/>
                <a:sym typeface="Inter"/>
              </a:rPr>
              <a:t>[This is where you would show your application running. You could show screenshots of:]</a:t>
            </a:r>
          </a:p>
        </p:txBody>
      </p:sp>
      <p:sp>
        <p:nvSpPr>
          <p:cNvPr id="14" name="TextBox 14"/>
          <p:cNvSpPr txBox="1"/>
          <p:nvPr/>
        </p:nvSpPr>
        <p:spPr>
          <a:xfrm>
            <a:off x="881509" y="7431435"/>
            <a:ext cx="16524982" cy="488751"/>
          </a:xfrm>
          <a:prstGeom prst="rect">
            <a:avLst/>
          </a:prstGeom>
        </p:spPr>
        <p:txBody>
          <a:bodyPr lIns="0" tIns="0" rIns="0" bIns="0" rtlCol="0" anchor="t">
            <a:spAutoFit/>
          </a:bodyPr>
          <a:lstStyle/>
          <a:p>
            <a:pPr marL="292199" lvl="1" indent="-146100" algn="l">
              <a:lnSpc>
                <a:spcPts val="3125"/>
              </a:lnSpc>
              <a:buAutoNum type="arabicPeriod"/>
            </a:pPr>
            <a:r>
              <a:rPr lang="en-US" sz="1937">
                <a:solidFill>
                  <a:srgbClr val="2C2926"/>
                </a:solidFill>
                <a:latin typeface="Inter"/>
                <a:ea typeface="Inter"/>
                <a:cs typeface="Inter"/>
                <a:sym typeface="Inter"/>
              </a:rPr>
              <a:t>The terminal running docker-compose up.</a:t>
            </a:r>
          </a:p>
        </p:txBody>
      </p:sp>
      <p:sp>
        <p:nvSpPr>
          <p:cNvPr id="15" name="TextBox 15"/>
          <p:cNvSpPr txBox="1"/>
          <p:nvPr/>
        </p:nvSpPr>
        <p:spPr>
          <a:xfrm>
            <a:off x="881509" y="7922567"/>
            <a:ext cx="16524982" cy="488751"/>
          </a:xfrm>
          <a:prstGeom prst="rect">
            <a:avLst/>
          </a:prstGeom>
        </p:spPr>
        <p:txBody>
          <a:bodyPr lIns="0" tIns="0" rIns="0" bIns="0" rtlCol="0" anchor="t">
            <a:spAutoFit/>
          </a:bodyPr>
          <a:lstStyle/>
          <a:p>
            <a:pPr marL="292199" lvl="1" indent="-146100" algn="l">
              <a:lnSpc>
                <a:spcPts val="3125"/>
              </a:lnSpc>
              <a:buAutoNum type="arabicPeriod"/>
            </a:pPr>
            <a:r>
              <a:rPr lang="en-US" sz="1937">
                <a:solidFill>
                  <a:srgbClr val="2C2926"/>
                </a:solidFill>
                <a:latin typeface="Inter"/>
                <a:ea typeface="Inter"/>
                <a:cs typeface="Inter"/>
                <a:sym typeface="Inter"/>
              </a:rPr>
              <a:t>The Gradio interface in a browser.</a:t>
            </a:r>
          </a:p>
        </p:txBody>
      </p:sp>
      <p:sp>
        <p:nvSpPr>
          <p:cNvPr id="16" name="TextBox 16"/>
          <p:cNvSpPr txBox="1"/>
          <p:nvPr/>
        </p:nvSpPr>
        <p:spPr>
          <a:xfrm>
            <a:off x="881509" y="8413700"/>
            <a:ext cx="16524982" cy="488751"/>
          </a:xfrm>
          <a:prstGeom prst="rect">
            <a:avLst/>
          </a:prstGeom>
        </p:spPr>
        <p:txBody>
          <a:bodyPr lIns="0" tIns="0" rIns="0" bIns="0" rtlCol="0" anchor="t">
            <a:spAutoFit/>
          </a:bodyPr>
          <a:lstStyle/>
          <a:p>
            <a:pPr marL="292199" lvl="1" indent="-146100" algn="l">
              <a:lnSpc>
                <a:spcPts val="3125"/>
              </a:lnSpc>
              <a:buAutoNum type="arabicPeriod"/>
            </a:pPr>
            <a:r>
              <a:rPr lang="en-US" sz="1937">
                <a:solidFill>
                  <a:srgbClr val="2C2926"/>
                </a:solidFill>
                <a:latin typeface="Inter"/>
                <a:ea typeface="Inter"/>
                <a:cs typeface="Inter"/>
                <a:sym typeface="Inter"/>
              </a:rPr>
              <a:t>Summarizing a paragraph of text.</a:t>
            </a:r>
          </a:p>
        </p:txBody>
      </p:sp>
      <p:sp>
        <p:nvSpPr>
          <p:cNvPr id="17" name="TextBox 17"/>
          <p:cNvSpPr txBox="1"/>
          <p:nvPr/>
        </p:nvSpPr>
        <p:spPr>
          <a:xfrm>
            <a:off x="881509" y="8904834"/>
            <a:ext cx="16524982" cy="488751"/>
          </a:xfrm>
          <a:prstGeom prst="rect">
            <a:avLst/>
          </a:prstGeom>
        </p:spPr>
        <p:txBody>
          <a:bodyPr lIns="0" tIns="0" rIns="0" bIns="0" rtlCol="0" anchor="t">
            <a:spAutoFit/>
          </a:bodyPr>
          <a:lstStyle/>
          <a:p>
            <a:pPr marL="292199" lvl="1" indent="-146100" algn="l">
              <a:lnSpc>
                <a:spcPts val="3125"/>
              </a:lnSpc>
              <a:buAutoNum type="arabicPeriod"/>
            </a:pPr>
            <a:r>
              <a:rPr lang="en-US" sz="1937">
                <a:solidFill>
                  <a:srgbClr val="2C2926"/>
                </a:solidFill>
                <a:latin typeface="Inter"/>
                <a:ea typeface="Inter"/>
                <a:cs typeface="Inter"/>
                <a:sym typeface="Inter"/>
              </a:rPr>
              <a:t>Searching for a related concept in past summaries.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992238" y="2333030"/>
            <a:ext cx="7088237" cy="914549"/>
          </a:xfrm>
          <a:prstGeom prst="rect">
            <a:avLst/>
          </a:prstGeom>
        </p:spPr>
        <p:txBody>
          <a:bodyPr lIns="0" tIns="0" rIns="0" bIns="0" rtlCol="0" anchor="t">
            <a:spAutoFit/>
          </a:bodyPr>
          <a:lstStyle/>
          <a:p>
            <a:pPr algn="l">
              <a:lnSpc>
                <a:spcPts val="6937"/>
              </a:lnSpc>
            </a:pPr>
            <a:r>
              <a:rPr lang="en-US" sz="5562" b="1">
                <a:solidFill>
                  <a:srgbClr val="2C2926"/>
                </a:solidFill>
                <a:latin typeface="Bricolage Grotesque Bold"/>
                <a:ea typeface="Bricolage Grotesque Bold"/>
                <a:cs typeface="Bricolage Grotesque Bold"/>
                <a:sym typeface="Bricolage Grotesque Bold"/>
              </a:rPr>
              <a:t>Project Objective</a:t>
            </a:r>
          </a:p>
        </p:txBody>
      </p:sp>
      <p:sp>
        <p:nvSpPr>
          <p:cNvPr id="7" name="TextBox 7"/>
          <p:cNvSpPr txBox="1"/>
          <p:nvPr/>
        </p:nvSpPr>
        <p:spPr>
          <a:xfrm>
            <a:off x="992238" y="3728889"/>
            <a:ext cx="16303526" cy="992981"/>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The goal was to build a working machine learning application that uses deep learning for an NLP task. It had to be fully containerized using Docker.</a:t>
            </a:r>
          </a:p>
        </p:txBody>
      </p:sp>
      <p:sp>
        <p:nvSpPr>
          <p:cNvPr id="8" name="TextBox 8"/>
          <p:cNvSpPr txBox="1"/>
          <p:nvPr/>
        </p:nvSpPr>
        <p:spPr>
          <a:xfrm>
            <a:off x="992238" y="4955084"/>
            <a:ext cx="16303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My project does this by creating a system that:</a:t>
            </a:r>
          </a:p>
        </p:txBody>
      </p:sp>
      <p:sp>
        <p:nvSpPr>
          <p:cNvPr id="9" name="TextBox 9"/>
          <p:cNvSpPr txBox="1"/>
          <p:nvPr/>
        </p:nvSpPr>
        <p:spPr>
          <a:xfrm>
            <a:off x="992238" y="5727650"/>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Summarizes long chat or text using a transformer model.</a:t>
            </a:r>
          </a:p>
        </p:txBody>
      </p:sp>
      <p:sp>
        <p:nvSpPr>
          <p:cNvPr id="10" name="TextBox 10"/>
          <p:cNvSpPr txBox="1"/>
          <p:nvPr/>
        </p:nvSpPr>
        <p:spPr>
          <a:xfrm>
            <a:off x="992238" y="6280397"/>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Saves those summaries with their meaning (embeddings) to a searchable database.</a:t>
            </a:r>
          </a:p>
        </p:txBody>
      </p:sp>
      <p:sp>
        <p:nvSpPr>
          <p:cNvPr id="11" name="TextBox 11"/>
          <p:cNvSpPr txBox="1"/>
          <p:nvPr/>
        </p:nvSpPr>
        <p:spPr>
          <a:xfrm>
            <a:off x="992238" y="6833146"/>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Lets you find past summaries by meaning, not just keywords.</a:t>
            </a:r>
          </a:p>
        </p:txBody>
      </p:sp>
      <p:sp>
        <p:nvSpPr>
          <p:cNvPr id="12" name="TextBox 12"/>
          <p:cNvSpPr txBox="1"/>
          <p:nvPr/>
        </p:nvSpPr>
        <p:spPr>
          <a:xfrm>
            <a:off x="992238" y="7385894"/>
            <a:ext cx="1630352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Runs everything in separate, connected Docker containers.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992238" y="1079450"/>
            <a:ext cx="7088237" cy="914549"/>
          </a:xfrm>
          <a:prstGeom prst="rect">
            <a:avLst/>
          </a:prstGeom>
        </p:spPr>
        <p:txBody>
          <a:bodyPr lIns="0" tIns="0" rIns="0" bIns="0" rtlCol="0" anchor="t">
            <a:spAutoFit/>
          </a:bodyPr>
          <a:lstStyle/>
          <a:p>
            <a:pPr algn="l">
              <a:lnSpc>
                <a:spcPts val="6937"/>
              </a:lnSpc>
            </a:pPr>
            <a:r>
              <a:rPr lang="en-US" sz="5562" b="1">
                <a:solidFill>
                  <a:srgbClr val="2C2926"/>
                </a:solidFill>
                <a:latin typeface="Bricolage Grotesque Bold"/>
                <a:ea typeface="Bricolage Grotesque Bold"/>
                <a:cs typeface="Bricolage Grotesque Bold"/>
                <a:sym typeface="Bricolage Grotesque Bold"/>
              </a:rPr>
              <a:t>System Architecture</a:t>
            </a:r>
          </a:p>
        </p:txBody>
      </p:sp>
      <p:sp>
        <p:nvSpPr>
          <p:cNvPr id="7" name="TextBox 7"/>
          <p:cNvSpPr txBox="1"/>
          <p:nvPr/>
        </p:nvSpPr>
        <p:spPr>
          <a:xfrm>
            <a:off x="992238" y="2475309"/>
            <a:ext cx="16303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The application is split into three services, managed by Docker Compose.</a:t>
            </a:r>
          </a:p>
        </p:txBody>
      </p:sp>
      <p:grpSp>
        <p:nvGrpSpPr>
          <p:cNvPr id="8" name="Group 8"/>
          <p:cNvGrpSpPr/>
          <p:nvPr/>
        </p:nvGrpSpPr>
        <p:grpSpPr>
          <a:xfrm>
            <a:off x="973188" y="3314551"/>
            <a:ext cx="5283547" cy="5110906"/>
            <a:chOff x="0" y="0"/>
            <a:chExt cx="7044730" cy="6814542"/>
          </a:xfrm>
        </p:grpSpPr>
        <p:sp>
          <p:nvSpPr>
            <p:cNvPr id="9" name="Freeform 9"/>
            <p:cNvSpPr/>
            <p:nvPr/>
          </p:nvSpPr>
          <p:spPr>
            <a:xfrm>
              <a:off x="25400" y="25400"/>
              <a:ext cx="6993890" cy="6763766"/>
            </a:xfrm>
            <a:custGeom>
              <a:avLst/>
              <a:gdLst/>
              <a:ahLst/>
              <a:cxnLst/>
              <a:rect l="l" t="t" r="r" b="b"/>
              <a:pathLst>
                <a:path w="6993890" h="6763766">
                  <a:moveTo>
                    <a:pt x="0" y="243840"/>
                  </a:moveTo>
                  <a:cubicBezTo>
                    <a:pt x="0" y="109220"/>
                    <a:pt x="109220" y="0"/>
                    <a:pt x="243840" y="0"/>
                  </a:cubicBezTo>
                  <a:lnTo>
                    <a:pt x="6750050" y="0"/>
                  </a:lnTo>
                  <a:cubicBezTo>
                    <a:pt x="6884797" y="0"/>
                    <a:pt x="6993890" y="109220"/>
                    <a:pt x="6993890" y="243840"/>
                  </a:cubicBezTo>
                  <a:lnTo>
                    <a:pt x="6993890" y="6519926"/>
                  </a:lnTo>
                  <a:cubicBezTo>
                    <a:pt x="6993890" y="6654546"/>
                    <a:pt x="6884670" y="6763766"/>
                    <a:pt x="6750050" y="6763766"/>
                  </a:cubicBezTo>
                  <a:lnTo>
                    <a:pt x="243840" y="6763766"/>
                  </a:lnTo>
                  <a:cubicBezTo>
                    <a:pt x="109093" y="6763766"/>
                    <a:pt x="0" y="6654546"/>
                    <a:pt x="0" y="6519926"/>
                  </a:cubicBezTo>
                  <a:close/>
                </a:path>
              </a:pathLst>
            </a:custGeom>
            <a:solidFill>
              <a:srgbClr val="FFFFFF">
                <a:alpha val="90196"/>
              </a:srgbClr>
            </a:solidFill>
            <a:ln w="12700">
              <a:solidFill>
                <a:srgbClr val="000000"/>
              </a:solidFill>
            </a:ln>
          </p:spPr>
        </p:sp>
        <p:sp>
          <p:nvSpPr>
            <p:cNvPr id="10" name="Freeform 10"/>
            <p:cNvSpPr/>
            <p:nvPr/>
          </p:nvSpPr>
          <p:spPr>
            <a:xfrm>
              <a:off x="0" y="0"/>
              <a:ext cx="7044690" cy="6814566"/>
            </a:xfrm>
            <a:custGeom>
              <a:avLst/>
              <a:gdLst/>
              <a:ahLst/>
              <a:cxnLst/>
              <a:rect l="l" t="t" r="r" b="b"/>
              <a:pathLst>
                <a:path w="7044690" h="6814566">
                  <a:moveTo>
                    <a:pt x="0" y="269240"/>
                  </a:moveTo>
                  <a:cubicBezTo>
                    <a:pt x="0" y="120523"/>
                    <a:pt x="120523" y="0"/>
                    <a:pt x="269240" y="0"/>
                  </a:cubicBezTo>
                  <a:lnTo>
                    <a:pt x="6775450" y="0"/>
                  </a:lnTo>
                  <a:lnTo>
                    <a:pt x="6775450" y="25400"/>
                  </a:lnTo>
                  <a:lnTo>
                    <a:pt x="6775450" y="0"/>
                  </a:lnTo>
                  <a:cubicBezTo>
                    <a:pt x="6924167" y="0"/>
                    <a:pt x="7044690" y="120523"/>
                    <a:pt x="7044690" y="269240"/>
                  </a:cubicBezTo>
                  <a:lnTo>
                    <a:pt x="7019290" y="269240"/>
                  </a:lnTo>
                  <a:lnTo>
                    <a:pt x="7044690" y="269240"/>
                  </a:lnTo>
                  <a:lnTo>
                    <a:pt x="7044690" y="6545326"/>
                  </a:lnTo>
                  <a:lnTo>
                    <a:pt x="7019290" y="6545326"/>
                  </a:lnTo>
                  <a:lnTo>
                    <a:pt x="7044690" y="6545326"/>
                  </a:lnTo>
                  <a:cubicBezTo>
                    <a:pt x="7044690" y="6694043"/>
                    <a:pt x="6924167" y="6814566"/>
                    <a:pt x="6775450" y="6814566"/>
                  </a:cubicBezTo>
                  <a:lnTo>
                    <a:pt x="6775450" y="6789166"/>
                  </a:lnTo>
                  <a:lnTo>
                    <a:pt x="6775450" y="6814566"/>
                  </a:lnTo>
                  <a:lnTo>
                    <a:pt x="269240" y="6814566"/>
                  </a:lnTo>
                  <a:lnTo>
                    <a:pt x="269240" y="6789166"/>
                  </a:lnTo>
                  <a:lnTo>
                    <a:pt x="269240" y="6814566"/>
                  </a:lnTo>
                  <a:cubicBezTo>
                    <a:pt x="120523" y="6814566"/>
                    <a:pt x="0" y="6694043"/>
                    <a:pt x="0" y="6545326"/>
                  </a:cubicBezTo>
                  <a:lnTo>
                    <a:pt x="0" y="269240"/>
                  </a:lnTo>
                  <a:lnTo>
                    <a:pt x="25400" y="269240"/>
                  </a:lnTo>
                  <a:lnTo>
                    <a:pt x="0" y="269240"/>
                  </a:lnTo>
                  <a:moveTo>
                    <a:pt x="50800" y="269240"/>
                  </a:moveTo>
                  <a:lnTo>
                    <a:pt x="50800" y="6545326"/>
                  </a:lnTo>
                  <a:lnTo>
                    <a:pt x="25400" y="6545326"/>
                  </a:lnTo>
                  <a:lnTo>
                    <a:pt x="50800" y="6545326"/>
                  </a:lnTo>
                  <a:cubicBezTo>
                    <a:pt x="50800" y="6665976"/>
                    <a:pt x="148590" y="6763766"/>
                    <a:pt x="269240" y="6763766"/>
                  </a:cubicBezTo>
                  <a:lnTo>
                    <a:pt x="6775450" y="6763766"/>
                  </a:lnTo>
                  <a:cubicBezTo>
                    <a:pt x="6896100" y="6763766"/>
                    <a:pt x="6993890" y="6665976"/>
                    <a:pt x="6993890" y="6545326"/>
                  </a:cubicBezTo>
                  <a:lnTo>
                    <a:pt x="6993890" y="269240"/>
                  </a:lnTo>
                  <a:cubicBezTo>
                    <a:pt x="6993890" y="148590"/>
                    <a:pt x="6896100" y="50800"/>
                    <a:pt x="6775450" y="50800"/>
                  </a:cubicBezTo>
                  <a:lnTo>
                    <a:pt x="269240" y="50800"/>
                  </a:lnTo>
                  <a:lnTo>
                    <a:pt x="269240" y="25400"/>
                  </a:lnTo>
                  <a:lnTo>
                    <a:pt x="269240" y="50800"/>
                  </a:lnTo>
                  <a:cubicBezTo>
                    <a:pt x="148590" y="50800"/>
                    <a:pt x="50800" y="148590"/>
                    <a:pt x="50800" y="269240"/>
                  </a:cubicBezTo>
                  <a:close/>
                </a:path>
              </a:pathLst>
            </a:custGeom>
            <a:solidFill>
              <a:srgbClr val="F8ECD3"/>
            </a:solidFill>
            <a:ln w="12700">
              <a:solidFill>
                <a:srgbClr val="000000"/>
              </a:solidFill>
            </a:ln>
          </p:spPr>
        </p:sp>
      </p:grpSp>
      <p:grpSp>
        <p:nvGrpSpPr>
          <p:cNvPr id="11" name="Group 11"/>
          <p:cNvGrpSpPr>
            <a:grpSpLocks noChangeAspect="1"/>
          </p:cNvGrpSpPr>
          <p:nvPr/>
        </p:nvGrpSpPr>
        <p:grpSpPr>
          <a:xfrm>
            <a:off x="954138" y="3333601"/>
            <a:ext cx="152400" cy="5072806"/>
            <a:chOff x="0" y="0"/>
            <a:chExt cx="203200" cy="6763742"/>
          </a:xfrm>
        </p:grpSpPr>
        <p:sp>
          <p:nvSpPr>
            <p:cNvPr id="12" name="Freeform 12" descr="preencoded.png"/>
            <p:cNvSpPr/>
            <p:nvPr/>
          </p:nvSpPr>
          <p:spPr>
            <a:xfrm>
              <a:off x="0" y="0"/>
              <a:ext cx="203200" cy="6763766"/>
            </a:xfrm>
            <a:custGeom>
              <a:avLst/>
              <a:gdLst/>
              <a:ahLst/>
              <a:cxnLst/>
              <a:rect l="l" t="t" r="r" b="b"/>
              <a:pathLst>
                <a:path w="203200" h="6763766">
                  <a:moveTo>
                    <a:pt x="0" y="0"/>
                  </a:moveTo>
                  <a:lnTo>
                    <a:pt x="203200" y="0"/>
                  </a:lnTo>
                  <a:lnTo>
                    <a:pt x="203200" y="6763766"/>
                  </a:lnTo>
                  <a:lnTo>
                    <a:pt x="0" y="6763766"/>
                  </a:lnTo>
                  <a:lnTo>
                    <a:pt x="0" y="0"/>
                  </a:lnTo>
                  <a:close/>
                </a:path>
              </a:pathLst>
            </a:custGeom>
            <a:blipFill>
              <a:blip r:embed="rId4"/>
              <a:stretch>
                <a:fillRect t="-39" b="-39"/>
              </a:stretch>
            </a:blipFill>
          </p:spPr>
        </p:sp>
      </p:grpSp>
      <p:sp>
        <p:nvSpPr>
          <p:cNvPr id="13" name="TextBox 13"/>
          <p:cNvSpPr txBox="1"/>
          <p:nvPr/>
        </p:nvSpPr>
        <p:spPr>
          <a:xfrm>
            <a:off x="1428155" y="3636169"/>
            <a:ext cx="4466035" cy="461962"/>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Backend Service (FastAPI)</a:t>
            </a:r>
          </a:p>
        </p:txBody>
      </p:sp>
      <p:sp>
        <p:nvSpPr>
          <p:cNvPr id="14" name="TextBox 14"/>
          <p:cNvSpPr txBox="1"/>
          <p:nvPr/>
        </p:nvSpPr>
        <p:spPr>
          <a:xfrm>
            <a:off x="1428155" y="4182516"/>
            <a:ext cx="4487912" cy="144661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Contains the AI models for summarization and embedding.</a:t>
            </a:r>
          </a:p>
        </p:txBody>
      </p:sp>
      <p:sp>
        <p:nvSpPr>
          <p:cNvPr id="15" name="TextBox 15"/>
          <p:cNvSpPr txBox="1"/>
          <p:nvPr/>
        </p:nvSpPr>
        <p:spPr>
          <a:xfrm>
            <a:off x="1428155" y="5642521"/>
            <a:ext cx="4487912" cy="144661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Handles the logic: processing text, generating summaries, and talking to the database.</a:t>
            </a:r>
          </a:p>
        </p:txBody>
      </p:sp>
      <p:sp>
        <p:nvSpPr>
          <p:cNvPr id="16" name="TextBox 16"/>
          <p:cNvSpPr txBox="1"/>
          <p:nvPr/>
        </p:nvSpPr>
        <p:spPr>
          <a:xfrm>
            <a:off x="1428155" y="7102525"/>
            <a:ext cx="4487912"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Runs on port 9001.</a:t>
            </a:r>
          </a:p>
        </p:txBody>
      </p:sp>
      <p:grpSp>
        <p:nvGrpSpPr>
          <p:cNvPr id="17" name="Group 17"/>
          <p:cNvGrpSpPr/>
          <p:nvPr/>
        </p:nvGrpSpPr>
        <p:grpSpPr>
          <a:xfrm>
            <a:off x="6502152" y="3314551"/>
            <a:ext cx="5283547" cy="5110906"/>
            <a:chOff x="0" y="0"/>
            <a:chExt cx="7044730" cy="6814542"/>
          </a:xfrm>
        </p:grpSpPr>
        <p:sp>
          <p:nvSpPr>
            <p:cNvPr id="18" name="Freeform 18"/>
            <p:cNvSpPr/>
            <p:nvPr/>
          </p:nvSpPr>
          <p:spPr>
            <a:xfrm>
              <a:off x="25400" y="25400"/>
              <a:ext cx="6993890" cy="6763766"/>
            </a:xfrm>
            <a:custGeom>
              <a:avLst/>
              <a:gdLst/>
              <a:ahLst/>
              <a:cxnLst/>
              <a:rect l="l" t="t" r="r" b="b"/>
              <a:pathLst>
                <a:path w="6993890" h="6763766">
                  <a:moveTo>
                    <a:pt x="0" y="243840"/>
                  </a:moveTo>
                  <a:cubicBezTo>
                    <a:pt x="0" y="109220"/>
                    <a:pt x="109220" y="0"/>
                    <a:pt x="243840" y="0"/>
                  </a:cubicBezTo>
                  <a:lnTo>
                    <a:pt x="6750050" y="0"/>
                  </a:lnTo>
                  <a:cubicBezTo>
                    <a:pt x="6884797" y="0"/>
                    <a:pt x="6993890" y="109220"/>
                    <a:pt x="6993890" y="243840"/>
                  </a:cubicBezTo>
                  <a:lnTo>
                    <a:pt x="6993890" y="6519926"/>
                  </a:lnTo>
                  <a:cubicBezTo>
                    <a:pt x="6993890" y="6654546"/>
                    <a:pt x="6884670" y="6763766"/>
                    <a:pt x="6750050" y="6763766"/>
                  </a:cubicBezTo>
                  <a:lnTo>
                    <a:pt x="243840" y="6763766"/>
                  </a:lnTo>
                  <a:cubicBezTo>
                    <a:pt x="109093" y="6763766"/>
                    <a:pt x="0" y="6654546"/>
                    <a:pt x="0" y="6519926"/>
                  </a:cubicBezTo>
                  <a:close/>
                </a:path>
              </a:pathLst>
            </a:custGeom>
            <a:solidFill>
              <a:srgbClr val="FFFFFF">
                <a:alpha val="90196"/>
              </a:srgbClr>
            </a:solidFill>
            <a:ln w="12700">
              <a:solidFill>
                <a:srgbClr val="000000"/>
              </a:solidFill>
            </a:ln>
          </p:spPr>
        </p:sp>
        <p:sp>
          <p:nvSpPr>
            <p:cNvPr id="19" name="Freeform 19"/>
            <p:cNvSpPr/>
            <p:nvPr/>
          </p:nvSpPr>
          <p:spPr>
            <a:xfrm>
              <a:off x="0" y="0"/>
              <a:ext cx="7044690" cy="6814566"/>
            </a:xfrm>
            <a:custGeom>
              <a:avLst/>
              <a:gdLst/>
              <a:ahLst/>
              <a:cxnLst/>
              <a:rect l="l" t="t" r="r" b="b"/>
              <a:pathLst>
                <a:path w="7044690" h="6814566">
                  <a:moveTo>
                    <a:pt x="0" y="269240"/>
                  </a:moveTo>
                  <a:cubicBezTo>
                    <a:pt x="0" y="120523"/>
                    <a:pt x="120523" y="0"/>
                    <a:pt x="269240" y="0"/>
                  </a:cubicBezTo>
                  <a:lnTo>
                    <a:pt x="6775450" y="0"/>
                  </a:lnTo>
                  <a:lnTo>
                    <a:pt x="6775450" y="25400"/>
                  </a:lnTo>
                  <a:lnTo>
                    <a:pt x="6775450" y="0"/>
                  </a:lnTo>
                  <a:cubicBezTo>
                    <a:pt x="6924167" y="0"/>
                    <a:pt x="7044690" y="120523"/>
                    <a:pt x="7044690" y="269240"/>
                  </a:cubicBezTo>
                  <a:lnTo>
                    <a:pt x="7019290" y="269240"/>
                  </a:lnTo>
                  <a:lnTo>
                    <a:pt x="7044690" y="269240"/>
                  </a:lnTo>
                  <a:lnTo>
                    <a:pt x="7044690" y="6545326"/>
                  </a:lnTo>
                  <a:lnTo>
                    <a:pt x="7019290" y="6545326"/>
                  </a:lnTo>
                  <a:lnTo>
                    <a:pt x="7044690" y="6545326"/>
                  </a:lnTo>
                  <a:cubicBezTo>
                    <a:pt x="7044690" y="6694043"/>
                    <a:pt x="6924167" y="6814566"/>
                    <a:pt x="6775450" y="6814566"/>
                  </a:cubicBezTo>
                  <a:lnTo>
                    <a:pt x="6775450" y="6789166"/>
                  </a:lnTo>
                  <a:lnTo>
                    <a:pt x="6775450" y="6814566"/>
                  </a:lnTo>
                  <a:lnTo>
                    <a:pt x="269240" y="6814566"/>
                  </a:lnTo>
                  <a:lnTo>
                    <a:pt x="269240" y="6789166"/>
                  </a:lnTo>
                  <a:lnTo>
                    <a:pt x="269240" y="6814566"/>
                  </a:lnTo>
                  <a:cubicBezTo>
                    <a:pt x="120523" y="6814566"/>
                    <a:pt x="0" y="6694043"/>
                    <a:pt x="0" y="6545326"/>
                  </a:cubicBezTo>
                  <a:lnTo>
                    <a:pt x="0" y="269240"/>
                  </a:lnTo>
                  <a:lnTo>
                    <a:pt x="25400" y="269240"/>
                  </a:lnTo>
                  <a:lnTo>
                    <a:pt x="0" y="269240"/>
                  </a:lnTo>
                  <a:moveTo>
                    <a:pt x="50800" y="269240"/>
                  </a:moveTo>
                  <a:lnTo>
                    <a:pt x="50800" y="6545326"/>
                  </a:lnTo>
                  <a:lnTo>
                    <a:pt x="25400" y="6545326"/>
                  </a:lnTo>
                  <a:lnTo>
                    <a:pt x="50800" y="6545326"/>
                  </a:lnTo>
                  <a:cubicBezTo>
                    <a:pt x="50800" y="6665976"/>
                    <a:pt x="148590" y="6763766"/>
                    <a:pt x="269240" y="6763766"/>
                  </a:cubicBezTo>
                  <a:lnTo>
                    <a:pt x="6775450" y="6763766"/>
                  </a:lnTo>
                  <a:cubicBezTo>
                    <a:pt x="6896100" y="6763766"/>
                    <a:pt x="6993890" y="6665976"/>
                    <a:pt x="6993890" y="6545326"/>
                  </a:cubicBezTo>
                  <a:lnTo>
                    <a:pt x="6993890" y="269240"/>
                  </a:lnTo>
                  <a:cubicBezTo>
                    <a:pt x="6993890" y="148590"/>
                    <a:pt x="6896100" y="50800"/>
                    <a:pt x="6775450" y="50800"/>
                  </a:cubicBezTo>
                  <a:lnTo>
                    <a:pt x="269240" y="50800"/>
                  </a:lnTo>
                  <a:lnTo>
                    <a:pt x="269240" y="25400"/>
                  </a:lnTo>
                  <a:lnTo>
                    <a:pt x="269240" y="50800"/>
                  </a:lnTo>
                  <a:cubicBezTo>
                    <a:pt x="148590" y="50800"/>
                    <a:pt x="50800" y="148590"/>
                    <a:pt x="50800" y="269240"/>
                  </a:cubicBezTo>
                  <a:close/>
                </a:path>
              </a:pathLst>
            </a:custGeom>
            <a:solidFill>
              <a:srgbClr val="F8ECD3"/>
            </a:solidFill>
            <a:ln w="12700">
              <a:solidFill>
                <a:srgbClr val="000000"/>
              </a:solidFill>
            </a:ln>
          </p:spPr>
        </p:sp>
      </p:grpSp>
      <p:grpSp>
        <p:nvGrpSpPr>
          <p:cNvPr id="20" name="Group 20"/>
          <p:cNvGrpSpPr>
            <a:grpSpLocks noChangeAspect="1"/>
          </p:cNvGrpSpPr>
          <p:nvPr/>
        </p:nvGrpSpPr>
        <p:grpSpPr>
          <a:xfrm>
            <a:off x="6483102" y="3333601"/>
            <a:ext cx="152400" cy="5072806"/>
            <a:chOff x="0" y="0"/>
            <a:chExt cx="203200" cy="6763742"/>
          </a:xfrm>
        </p:grpSpPr>
        <p:sp>
          <p:nvSpPr>
            <p:cNvPr id="21" name="Freeform 21" descr="preencoded.png"/>
            <p:cNvSpPr/>
            <p:nvPr/>
          </p:nvSpPr>
          <p:spPr>
            <a:xfrm>
              <a:off x="0" y="0"/>
              <a:ext cx="203200" cy="6763766"/>
            </a:xfrm>
            <a:custGeom>
              <a:avLst/>
              <a:gdLst/>
              <a:ahLst/>
              <a:cxnLst/>
              <a:rect l="l" t="t" r="r" b="b"/>
              <a:pathLst>
                <a:path w="203200" h="6763766">
                  <a:moveTo>
                    <a:pt x="0" y="0"/>
                  </a:moveTo>
                  <a:lnTo>
                    <a:pt x="203200" y="0"/>
                  </a:lnTo>
                  <a:lnTo>
                    <a:pt x="203200" y="6763766"/>
                  </a:lnTo>
                  <a:lnTo>
                    <a:pt x="0" y="6763766"/>
                  </a:lnTo>
                  <a:lnTo>
                    <a:pt x="0" y="0"/>
                  </a:lnTo>
                  <a:close/>
                </a:path>
              </a:pathLst>
            </a:custGeom>
            <a:blipFill>
              <a:blip r:embed="rId4"/>
              <a:stretch>
                <a:fillRect t="-39" b="-39"/>
              </a:stretch>
            </a:blipFill>
          </p:spPr>
        </p:sp>
      </p:grpSp>
      <p:sp>
        <p:nvSpPr>
          <p:cNvPr id="22" name="TextBox 22"/>
          <p:cNvSpPr txBox="1"/>
          <p:nvPr/>
        </p:nvSpPr>
        <p:spPr>
          <a:xfrm>
            <a:off x="6957120" y="3636169"/>
            <a:ext cx="4487912" cy="904875"/>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Frontend Service (Gradio UI)</a:t>
            </a:r>
          </a:p>
        </p:txBody>
      </p:sp>
      <p:sp>
        <p:nvSpPr>
          <p:cNvPr id="23" name="TextBox 23"/>
          <p:cNvSpPr txBox="1"/>
          <p:nvPr/>
        </p:nvSpPr>
        <p:spPr>
          <a:xfrm>
            <a:off x="6957120" y="4625429"/>
            <a:ext cx="4487912" cy="1900237"/>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Provides a simple web interface with two tabs: one for summarizing, one for searching.</a:t>
            </a:r>
          </a:p>
        </p:txBody>
      </p:sp>
      <p:sp>
        <p:nvSpPr>
          <p:cNvPr id="24" name="TextBox 24"/>
          <p:cNvSpPr txBox="1"/>
          <p:nvPr/>
        </p:nvSpPr>
        <p:spPr>
          <a:xfrm>
            <a:off x="6957120" y="6539061"/>
            <a:ext cx="4487912" cy="992981"/>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Talks to the backend to get results.</a:t>
            </a:r>
          </a:p>
        </p:txBody>
      </p:sp>
      <p:sp>
        <p:nvSpPr>
          <p:cNvPr id="25" name="TextBox 25"/>
          <p:cNvSpPr txBox="1"/>
          <p:nvPr/>
        </p:nvSpPr>
        <p:spPr>
          <a:xfrm>
            <a:off x="6957120" y="7545437"/>
            <a:ext cx="4487912"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Runs on port 9002.</a:t>
            </a:r>
          </a:p>
        </p:txBody>
      </p:sp>
      <p:grpSp>
        <p:nvGrpSpPr>
          <p:cNvPr id="26" name="Group 26"/>
          <p:cNvGrpSpPr/>
          <p:nvPr/>
        </p:nvGrpSpPr>
        <p:grpSpPr>
          <a:xfrm>
            <a:off x="12031116" y="3314551"/>
            <a:ext cx="5283547" cy="5110906"/>
            <a:chOff x="0" y="0"/>
            <a:chExt cx="7044730" cy="6814542"/>
          </a:xfrm>
        </p:grpSpPr>
        <p:sp>
          <p:nvSpPr>
            <p:cNvPr id="27" name="Freeform 27"/>
            <p:cNvSpPr/>
            <p:nvPr/>
          </p:nvSpPr>
          <p:spPr>
            <a:xfrm>
              <a:off x="25400" y="25400"/>
              <a:ext cx="6993890" cy="6763766"/>
            </a:xfrm>
            <a:custGeom>
              <a:avLst/>
              <a:gdLst/>
              <a:ahLst/>
              <a:cxnLst/>
              <a:rect l="l" t="t" r="r" b="b"/>
              <a:pathLst>
                <a:path w="6993890" h="6763766">
                  <a:moveTo>
                    <a:pt x="0" y="243840"/>
                  </a:moveTo>
                  <a:cubicBezTo>
                    <a:pt x="0" y="109220"/>
                    <a:pt x="109220" y="0"/>
                    <a:pt x="243840" y="0"/>
                  </a:cubicBezTo>
                  <a:lnTo>
                    <a:pt x="6750050" y="0"/>
                  </a:lnTo>
                  <a:cubicBezTo>
                    <a:pt x="6884797" y="0"/>
                    <a:pt x="6993890" y="109220"/>
                    <a:pt x="6993890" y="243840"/>
                  </a:cubicBezTo>
                  <a:lnTo>
                    <a:pt x="6993890" y="6519926"/>
                  </a:lnTo>
                  <a:cubicBezTo>
                    <a:pt x="6993890" y="6654546"/>
                    <a:pt x="6884670" y="6763766"/>
                    <a:pt x="6750050" y="6763766"/>
                  </a:cubicBezTo>
                  <a:lnTo>
                    <a:pt x="243840" y="6763766"/>
                  </a:lnTo>
                  <a:cubicBezTo>
                    <a:pt x="109093" y="6763766"/>
                    <a:pt x="0" y="6654546"/>
                    <a:pt x="0" y="6519926"/>
                  </a:cubicBezTo>
                  <a:close/>
                </a:path>
              </a:pathLst>
            </a:custGeom>
            <a:solidFill>
              <a:srgbClr val="FFFFFF">
                <a:alpha val="90196"/>
              </a:srgbClr>
            </a:solidFill>
            <a:ln w="12700">
              <a:solidFill>
                <a:srgbClr val="000000"/>
              </a:solidFill>
            </a:ln>
          </p:spPr>
        </p:sp>
        <p:sp>
          <p:nvSpPr>
            <p:cNvPr id="28" name="Freeform 28"/>
            <p:cNvSpPr/>
            <p:nvPr/>
          </p:nvSpPr>
          <p:spPr>
            <a:xfrm>
              <a:off x="0" y="0"/>
              <a:ext cx="7044690" cy="6814566"/>
            </a:xfrm>
            <a:custGeom>
              <a:avLst/>
              <a:gdLst/>
              <a:ahLst/>
              <a:cxnLst/>
              <a:rect l="l" t="t" r="r" b="b"/>
              <a:pathLst>
                <a:path w="7044690" h="6814566">
                  <a:moveTo>
                    <a:pt x="0" y="269240"/>
                  </a:moveTo>
                  <a:cubicBezTo>
                    <a:pt x="0" y="120523"/>
                    <a:pt x="120523" y="0"/>
                    <a:pt x="269240" y="0"/>
                  </a:cubicBezTo>
                  <a:lnTo>
                    <a:pt x="6775450" y="0"/>
                  </a:lnTo>
                  <a:lnTo>
                    <a:pt x="6775450" y="25400"/>
                  </a:lnTo>
                  <a:lnTo>
                    <a:pt x="6775450" y="0"/>
                  </a:lnTo>
                  <a:cubicBezTo>
                    <a:pt x="6924167" y="0"/>
                    <a:pt x="7044690" y="120523"/>
                    <a:pt x="7044690" y="269240"/>
                  </a:cubicBezTo>
                  <a:lnTo>
                    <a:pt x="7019290" y="269240"/>
                  </a:lnTo>
                  <a:lnTo>
                    <a:pt x="7044690" y="269240"/>
                  </a:lnTo>
                  <a:lnTo>
                    <a:pt x="7044690" y="6545326"/>
                  </a:lnTo>
                  <a:lnTo>
                    <a:pt x="7019290" y="6545326"/>
                  </a:lnTo>
                  <a:lnTo>
                    <a:pt x="7044690" y="6545326"/>
                  </a:lnTo>
                  <a:cubicBezTo>
                    <a:pt x="7044690" y="6694043"/>
                    <a:pt x="6924167" y="6814566"/>
                    <a:pt x="6775450" y="6814566"/>
                  </a:cubicBezTo>
                  <a:lnTo>
                    <a:pt x="6775450" y="6789166"/>
                  </a:lnTo>
                  <a:lnTo>
                    <a:pt x="6775450" y="6814566"/>
                  </a:lnTo>
                  <a:lnTo>
                    <a:pt x="269240" y="6814566"/>
                  </a:lnTo>
                  <a:lnTo>
                    <a:pt x="269240" y="6789166"/>
                  </a:lnTo>
                  <a:lnTo>
                    <a:pt x="269240" y="6814566"/>
                  </a:lnTo>
                  <a:cubicBezTo>
                    <a:pt x="120523" y="6814566"/>
                    <a:pt x="0" y="6694043"/>
                    <a:pt x="0" y="6545326"/>
                  </a:cubicBezTo>
                  <a:lnTo>
                    <a:pt x="0" y="269240"/>
                  </a:lnTo>
                  <a:lnTo>
                    <a:pt x="25400" y="269240"/>
                  </a:lnTo>
                  <a:lnTo>
                    <a:pt x="0" y="269240"/>
                  </a:lnTo>
                  <a:moveTo>
                    <a:pt x="50800" y="269240"/>
                  </a:moveTo>
                  <a:lnTo>
                    <a:pt x="50800" y="6545326"/>
                  </a:lnTo>
                  <a:lnTo>
                    <a:pt x="25400" y="6545326"/>
                  </a:lnTo>
                  <a:lnTo>
                    <a:pt x="50800" y="6545326"/>
                  </a:lnTo>
                  <a:cubicBezTo>
                    <a:pt x="50800" y="6665976"/>
                    <a:pt x="148590" y="6763766"/>
                    <a:pt x="269240" y="6763766"/>
                  </a:cubicBezTo>
                  <a:lnTo>
                    <a:pt x="6775450" y="6763766"/>
                  </a:lnTo>
                  <a:cubicBezTo>
                    <a:pt x="6896100" y="6763766"/>
                    <a:pt x="6993890" y="6665976"/>
                    <a:pt x="6993890" y="6545326"/>
                  </a:cubicBezTo>
                  <a:lnTo>
                    <a:pt x="6993890" y="269240"/>
                  </a:lnTo>
                  <a:cubicBezTo>
                    <a:pt x="6993890" y="148590"/>
                    <a:pt x="6896100" y="50800"/>
                    <a:pt x="6775450" y="50800"/>
                  </a:cubicBezTo>
                  <a:lnTo>
                    <a:pt x="269240" y="50800"/>
                  </a:lnTo>
                  <a:lnTo>
                    <a:pt x="269240" y="25400"/>
                  </a:lnTo>
                  <a:lnTo>
                    <a:pt x="269240" y="50800"/>
                  </a:lnTo>
                  <a:cubicBezTo>
                    <a:pt x="148590" y="50800"/>
                    <a:pt x="50800" y="148590"/>
                    <a:pt x="50800" y="269240"/>
                  </a:cubicBezTo>
                  <a:close/>
                </a:path>
              </a:pathLst>
            </a:custGeom>
            <a:solidFill>
              <a:srgbClr val="F8ECD3"/>
            </a:solidFill>
            <a:ln w="12700">
              <a:solidFill>
                <a:srgbClr val="000000"/>
              </a:solidFill>
            </a:ln>
          </p:spPr>
        </p:sp>
      </p:grpSp>
      <p:grpSp>
        <p:nvGrpSpPr>
          <p:cNvPr id="29" name="Group 29"/>
          <p:cNvGrpSpPr>
            <a:grpSpLocks noChangeAspect="1"/>
          </p:cNvGrpSpPr>
          <p:nvPr/>
        </p:nvGrpSpPr>
        <p:grpSpPr>
          <a:xfrm>
            <a:off x="12012066" y="3333601"/>
            <a:ext cx="152400" cy="5072806"/>
            <a:chOff x="0" y="0"/>
            <a:chExt cx="203200" cy="6763742"/>
          </a:xfrm>
        </p:grpSpPr>
        <p:sp>
          <p:nvSpPr>
            <p:cNvPr id="30" name="Freeform 30" descr="preencoded.png"/>
            <p:cNvSpPr/>
            <p:nvPr/>
          </p:nvSpPr>
          <p:spPr>
            <a:xfrm>
              <a:off x="0" y="0"/>
              <a:ext cx="203200" cy="6763766"/>
            </a:xfrm>
            <a:custGeom>
              <a:avLst/>
              <a:gdLst/>
              <a:ahLst/>
              <a:cxnLst/>
              <a:rect l="l" t="t" r="r" b="b"/>
              <a:pathLst>
                <a:path w="203200" h="6763766">
                  <a:moveTo>
                    <a:pt x="0" y="0"/>
                  </a:moveTo>
                  <a:lnTo>
                    <a:pt x="203200" y="0"/>
                  </a:lnTo>
                  <a:lnTo>
                    <a:pt x="203200" y="6763766"/>
                  </a:lnTo>
                  <a:lnTo>
                    <a:pt x="0" y="6763766"/>
                  </a:lnTo>
                  <a:lnTo>
                    <a:pt x="0" y="0"/>
                  </a:lnTo>
                  <a:close/>
                </a:path>
              </a:pathLst>
            </a:custGeom>
            <a:blipFill>
              <a:blip r:embed="rId4"/>
              <a:stretch>
                <a:fillRect t="-39" b="-39"/>
              </a:stretch>
            </a:blipFill>
          </p:spPr>
        </p:sp>
      </p:grpSp>
      <p:sp>
        <p:nvSpPr>
          <p:cNvPr id="31" name="TextBox 31"/>
          <p:cNvSpPr txBox="1"/>
          <p:nvPr/>
        </p:nvSpPr>
        <p:spPr>
          <a:xfrm>
            <a:off x="12486085" y="3636169"/>
            <a:ext cx="3649116" cy="461962"/>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Proxy Service (Nginx)</a:t>
            </a:r>
          </a:p>
        </p:txBody>
      </p:sp>
      <p:sp>
        <p:nvSpPr>
          <p:cNvPr id="32" name="TextBox 32"/>
          <p:cNvSpPr txBox="1"/>
          <p:nvPr/>
        </p:nvSpPr>
        <p:spPr>
          <a:xfrm>
            <a:off x="12486085" y="4182516"/>
            <a:ext cx="4487913" cy="144661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Acts as a traffic manager for the services (optional but good practice).</a:t>
            </a:r>
          </a:p>
        </p:txBody>
      </p:sp>
      <p:sp>
        <p:nvSpPr>
          <p:cNvPr id="33" name="TextBox 33"/>
          <p:cNvSpPr txBox="1"/>
          <p:nvPr/>
        </p:nvSpPr>
        <p:spPr>
          <a:xfrm>
            <a:off x="12486085" y="5642521"/>
            <a:ext cx="4487913"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Runs on port 9003.</a:t>
            </a:r>
          </a:p>
        </p:txBody>
      </p:sp>
      <p:sp>
        <p:nvSpPr>
          <p:cNvPr id="34" name="TextBox 34"/>
          <p:cNvSpPr txBox="1"/>
          <p:nvPr/>
        </p:nvSpPr>
        <p:spPr>
          <a:xfrm>
            <a:off x="992238" y="8639621"/>
            <a:ext cx="16303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A volume stores the vector database data permanently, so it isn't lost when the containers restart.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834330" y="627013"/>
            <a:ext cx="9132391" cy="773609"/>
          </a:xfrm>
          <a:prstGeom prst="rect">
            <a:avLst/>
          </a:prstGeom>
        </p:spPr>
        <p:txBody>
          <a:bodyPr lIns="0" tIns="0" rIns="0" bIns="0" rtlCol="0" anchor="t">
            <a:spAutoFit/>
          </a:bodyPr>
          <a:lstStyle/>
          <a:p>
            <a:pPr algn="l">
              <a:lnSpc>
                <a:spcPts val="5812"/>
              </a:lnSpc>
            </a:pPr>
            <a:r>
              <a:rPr lang="en-US" sz="4687" b="1">
                <a:solidFill>
                  <a:srgbClr val="2C2926"/>
                </a:solidFill>
                <a:latin typeface="Bricolage Grotesque Bold"/>
                <a:ea typeface="Bricolage Grotesque Bold"/>
                <a:cs typeface="Bricolage Grotesque Bold"/>
                <a:sym typeface="Bricolage Grotesque Bold"/>
              </a:rPr>
              <a:t>Meeting the Core Requirements</a:t>
            </a:r>
          </a:p>
        </p:txBody>
      </p:sp>
      <p:sp>
        <p:nvSpPr>
          <p:cNvPr id="7" name="TextBox 7"/>
          <p:cNvSpPr txBox="1"/>
          <p:nvPr/>
        </p:nvSpPr>
        <p:spPr>
          <a:xfrm>
            <a:off x="834330" y="1801118"/>
            <a:ext cx="16619339"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Here is how my implementation matches the main project requirements.</a:t>
            </a:r>
          </a:p>
        </p:txBody>
      </p:sp>
      <p:grpSp>
        <p:nvGrpSpPr>
          <p:cNvPr id="8" name="Group 8"/>
          <p:cNvGrpSpPr/>
          <p:nvPr/>
        </p:nvGrpSpPr>
        <p:grpSpPr>
          <a:xfrm>
            <a:off x="829567" y="2522190"/>
            <a:ext cx="16628864" cy="7123062"/>
            <a:chOff x="0" y="0"/>
            <a:chExt cx="22171818" cy="9497417"/>
          </a:xfrm>
        </p:grpSpPr>
        <p:sp>
          <p:nvSpPr>
            <p:cNvPr id="9" name="Freeform 9"/>
            <p:cNvSpPr/>
            <p:nvPr/>
          </p:nvSpPr>
          <p:spPr>
            <a:xfrm>
              <a:off x="0" y="0"/>
              <a:ext cx="22171788" cy="9497568"/>
            </a:xfrm>
            <a:custGeom>
              <a:avLst/>
              <a:gdLst/>
              <a:ahLst/>
              <a:cxnLst/>
              <a:rect l="l" t="t" r="r" b="b"/>
              <a:pathLst>
                <a:path w="22171788" h="9497568">
                  <a:moveTo>
                    <a:pt x="0" y="139954"/>
                  </a:moveTo>
                  <a:cubicBezTo>
                    <a:pt x="0" y="62611"/>
                    <a:pt x="62738" y="0"/>
                    <a:pt x="139954" y="0"/>
                  </a:cubicBezTo>
                  <a:lnTo>
                    <a:pt x="22031833" y="0"/>
                  </a:lnTo>
                  <a:lnTo>
                    <a:pt x="22031833" y="6350"/>
                  </a:lnTo>
                  <a:lnTo>
                    <a:pt x="22031833" y="0"/>
                  </a:lnTo>
                  <a:cubicBezTo>
                    <a:pt x="22109176" y="0"/>
                    <a:pt x="22171788" y="62611"/>
                    <a:pt x="22171788" y="139954"/>
                  </a:cubicBezTo>
                  <a:lnTo>
                    <a:pt x="22171788" y="9357614"/>
                  </a:lnTo>
                  <a:lnTo>
                    <a:pt x="22165438" y="9357614"/>
                  </a:lnTo>
                  <a:lnTo>
                    <a:pt x="22171788" y="9357614"/>
                  </a:lnTo>
                  <a:cubicBezTo>
                    <a:pt x="22171788" y="9434830"/>
                    <a:pt x="22109049" y="9497568"/>
                    <a:pt x="22031833" y="9497568"/>
                  </a:cubicBezTo>
                  <a:lnTo>
                    <a:pt x="22031833" y="9491218"/>
                  </a:lnTo>
                  <a:lnTo>
                    <a:pt x="22031833" y="9497568"/>
                  </a:lnTo>
                  <a:lnTo>
                    <a:pt x="139954" y="9497568"/>
                  </a:lnTo>
                  <a:lnTo>
                    <a:pt x="139954" y="9491218"/>
                  </a:lnTo>
                  <a:lnTo>
                    <a:pt x="139954" y="9497568"/>
                  </a:lnTo>
                  <a:cubicBezTo>
                    <a:pt x="62738" y="9497441"/>
                    <a:pt x="0" y="9434830"/>
                    <a:pt x="0" y="9357487"/>
                  </a:cubicBezTo>
                  <a:lnTo>
                    <a:pt x="0" y="139954"/>
                  </a:lnTo>
                  <a:lnTo>
                    <a:pt x="6350" y="139954"/>
                  </a:lnTo>
                  <a:lnTo>
                    <a:pt x="0" y="139954"/>
                  </a:lnTo>
                  <a:moveTo>
                    <a:pt x="12700" y="139954"/>
                  </a:moveTo>
                  <a:lnTo>
                    <a:pt x="12700" y="9357614"/>
                  </a:lnTo>
                  <a:lnTo>
                    <a:pt x="6350" y="9357614"/>
                  </a:lnTo>
                  <a:lnTo>
                    <a:pt x="12700" y="9357614"/>
                  </a:lnTo>
                  <a:cubicBezTo>
                    <a:pt x="12700" y="9427845"/>
                    <a:pt x="69723" y="9484868"/>
                    <a:pt x="139954" y="9484868"/>
                  </a:cubicBezTo>
                  <a:lnTo>
                    <a:pt x="22031833" y="9484868"/>
                  </a:lnTo>
                  <a:cubicBezTo>
                    <a:pt x="22102192" y="9484868"/>
                    <a:pt x="22159088" y="9427972"/>
                    <a:pt x="22159088" y="9357614"/>
                  </a:cubicBezTo>
                  <a:lnTo>
                    <a:pt x="22159088" y="139954"/>
                  </a:lnTo>
                  <a:lnTo>
                    <a:pt x="22165438" y="139954"/>
                  </a:lnTo>
                  <a:lnTo>
                    <a:pt x="22159088" y="139954"/>
                  </a:lnTo>
                  <a:cubicBezTo>
                    <a:pt x="22159088" y="69723"/>
                    <a:pt x="22102065" y="12700"/>
                    <a:pt x="22031833" y="12700"/>
                  </a:cubicBezTo>
                  <a:lnTo>
                    <a:pt x="139954" y="12700"/>
                  </a:lnTo>
                  <a:lnTo>
                    <a:pt x="139954" y="6350"/>
                  </a:lnTo>
                  <a:lnTo>
                    <a:pt x="139954" y="12700"/>
                  </a:lnTo>
                  <a:cubicBezTo>
                    <a:pt x="69723" y="12700"/>
                    <a:pt x="12700" y="69596"/>
                    <a:pt x="12700" y="139954"/>
                  </a:cubicBezTo>
                  <a:close/>
                </a:path>
              </a:pathLst>
            </a:custGeom>
            <a:solidFill>
              <a:srgbClr val="000000">
                <a:alpha val="392"/>
              </a:srgbClr>
            </a:solidFill>
            <a:ln w="12700">
              <a:solidFill>
                <a:srgbClr val="000000"/>
              </a:solidFill>
            </a:ln>
          </p:spPr>
        </p:sp>
      </p:grpSp>
      <p:grpSp>
        <p:nvGrpSpPr>
          <p:cNvPr id="10" name="Group 10"/>
          <p:cNvGrpSpPr/>
          <p:nvPr/>
        </p:nvGrpSpPr>
        <p:grpSpPr>
          <a:xfrm>
            <a:off x="843855" y="2536478"/>
            <a:ext cx="16600289" cy="1067991"/>
            <a:chOff x="0" y="0"/>
            <a:chExt cx="22133718" cy="1423988"/>
          </a:xfrm>
        </p:grpSpPr>
        <p:sp>
          <p:nvSpPr>
            <p:cNvPr id="11" name="Freeform 11"/>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FFFFFF">
                <a:alpha val="0"/>
              </a:srgbClr>
            </a:solidFill>
            <a:ln w="12700">
              <a:solidFill>
                <a:srgbClr val="000000"/>
              </a:solidFill>
            </a:ln>
          </p:spPr>
        </p:sp>
      </p:grpSp>
      <p:sp>
        <p:nvSpPr>
          <p:cNvPr id="12" name="TextBox 12"/>
          <p:cNvSpPr txBox="1"/>
          <p:nvPr/>
        </p:nvSpPr>
        <p:spPr>
          <a:xfrm>
            <a:off x="1082129" y="2612826"/>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Use a Deep Learning Model</a:t>
            </a:r>
          </a:p>
        </p:txBody>
      </p:sp>
      <p:sp>
        <p:nvSpPr>
          <p:cNvPr id="13" name="TextBox 13"/>
          <p:cNvSpPr txBox="1"/>
          <p:nvPr/>
        </p:nvSpPr>
        <p:spPr>
          <a:xfrm>
            <a:off x="9387036" y="2612826"/>
            <a:ext cx="7818835" cy="839093"/>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Used Hugging Face's transformers pipeline with a DistilBART model for summarization.</a:t>
            </a:r>
          </a:p>
        </p:txBody>
      </p:sp>
      <p:grpSp>
        <p:nvGrpSpPr>
          <p:cNvPr id="14" name="Group 14"/>
          <p:cNvGrpSpPr/>
          <p:nvPr/>
        </p:nvGrpSpPr>
        <p:grpSpPr>
          <a:xfrm>
            <a:off x="843855" y="3604469"/>
            <a:ext cx="16600289" cy="1067991"/>
            <a:chOff x="0" y="0"/>
            <a:chExt cx="22133718" cy="1423988"/>
          </a:xfrm>
        </p:grpSpPr>
        <p:sp>
          <p:nvSpPr>
            <p:cNvPr id="15" name="Freeform 15"/>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000000">
                <a:alpha val="0"/>
              </a:srgbClr>
            </a:solidFill>
            <a:ln w="12700">
              <a:solidFill>
                <a:srgbClr val="000000"/>
              </a:solidFill>
            </a:ln>
          </p:spPr>
        </p:sp>
      </p:grpSp>
      <p:sp>
        <p:nvSpPr>
          <p:cNvPr id="16" name="TextBox 16"/>
          <p:cNvSpPr txBox="1"/>
          <p:nvPr/>
        </p:nvSpPr>
        <p:spPr>
          <a:xfrm>
            <a:off x="1082129" y="3680818"/>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Implement Semantic Search</a:t>
            </a:r>
          </a:p>
        </p:txBody>
      </p:sp>
      <p:sp>
        <p:nvSpPr>
          <p:cNvPr id="17" name="TextBox 17"/>
          <p:cNvSpPr txBox="1"/>
          <p:nvPr/>
        </p:nvSpPr>
        <p:spPr>
          <a:xfrm>
            <a:off x="9387036" y="3680818"/>
            <a:ext cx="7818835" cy="839093"/>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Used the sentence-transformers model to create embeddings and stored/queried them in </a:t>
            </a:r>
            <a:r>
              <a:rPr lang="en-US" sz="1874" u="sng">
                <a:solidFill>
                  <a:srgbClr val="D4A33A"/>
                </a:solidFill>
                <a:latin typeface="Inter"/>
                <a:ea typeface="Inter"/>
                <a:cs typeface="Inter"/>
                <a:sym typeface="Inter"/>
                <a:hlinkClick r:id="rId4" tooltip="http://ChromaDB.Data"/>
              </a:rPr>
              <a:t>ChromaDB</a:t>
            </a:r>
            <a:r>
              <a:rPr lang="en-US" sz="1874">
                <a:solidFill>
                  <a:srgbClr val="2C2926"/>
                </a:solidFill>
                <a:latin typeface="Inter"/>
                <a:ea typeface="Inter"/>
                <a:cs typeface="Inter"/>
                <a:sym typeface="Inter"/>
              </a:rPr>
              <a:t>.</a:t>
            </a:r>
          </a:p>
        </p:txBody>
      </p:sp>
      <p:grpSp>
        <p:nvGrpSpPr>
          <p:cNvPr id="18" name="Group 18"/>
          <p:cNvGrpSpPr/>
          <p:nvPr/>
        </p:nvGrpSpPr>
        <p:grpSpPr>
          <a:xfrm>
            <a:off x="843855" y="4672459"/>
            <a:ext cx="16600289" cy="1067991"/>
            <a:chOff x="0" y="0"/>
            <a:chExt cx="22133718" cy="1423988"/>
          </a:xfrm>
        </p:grpSpPr>
        <p:sp>
          <p:nvSpPr>
            <p:cNvPr id="19" name="Freeform 19"/>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FFFFFF">
                <a:alpha val="0"/>
              </a:srgbClr>
            </a:solidFill>
            <a:ln w="12700">
              <a:solidFill>
                <a:srgbClr val="000000"/>
              </a:solidFill>
            </a:ln>
          </p:spPr>
        </p:sp>
      </p:grpSp>
      <p:sp>
        <p:nvSpPr>
          <p:cNvPr id="20" name="TextBox 20"/>
          <p:cNvSpPr txBox="1"/>
          <p:nvPr/>
        </p:nvSpPr>
        <p:spPr>
          <a:xfrm>
            <a:off x="1082129" y="4748808"/>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Data Preprocessing</a:t>
            </a:r>
          </a:p>
        </p:txBody>
      </p:sp>
      <p:sp>
        <p:nvSpPr>
          <p:cNvPr id="21" name="TextBox 21"/>
          <p:cNvSpPr txBox="1"/>
          <p:nvPr/>
        </p:nvSpPr>
        <p:spPr>
          <a:xfrm>
            <a:off x="9387036" y="4748808"/>
            <a:ext cx="7818835" cy="839093"/>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Wrote a preprocess() function to clean whitespace and validate input length (min 50 chars).</a:t>
            </a:r>
          </a:p>
        </p:txBody>
      </p:sp>
      <p:grpSp>
        <p:nvGrpSpPr>
          <p:cNvPr id="22" name="Group 22"/>
          <p:cNvGrpSpPr/>
          <p:nvPr/>
        </p:nvGrpSpPr>
        <p:grpSpPr>
          <a:xfrm>
            <a:off x="843855" y="5740450"/>
            <a:ext cx="16600289" cy="1067991"/>
            <a:chOff x="0" y="0"/>
            <a:chExt cx="22133718" cy="1423988"/>
          </a:xfrm>
        </p:grpSpPr>
        <p:sp>
          <p:nvSpPr>
            <p:cNvPr id="23" name="Freeform 23"/>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000000">
                <a:alpha val="0"/>
              </a:srgbClr>
            </a:solidFill>
            <a:ln w="12700">
              <a:solidFill>
                <a:srgbClr val="000000"/>
              </a:solidFill>
            </a:ln>
          </p:spPr>
        </p:sp>
      </p:grpSp>
      <p:sp>
        <p:nvSpPr>
          <p:cNvPr id="24" name="TextBox 24"/>
          <p:cNvSpPr txBox="1"/>
          <p:nvPr/>
        </p:nvSpPr>
        <p:spPr>
          <a:xfrm>
            <a:off x="1082129" y="5816799"/>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Vector Database</a:t>
            </a:r>
          </a:p>
        </p:txBody>
      </p:sp>
      <p:sp>
        <p:nvSpPr>
          <p:cNvPr id="25" name="TextBox 25"/>
          <p:cNvSpPr txBox="1"/>
          <p:nvPr/>
        </p:nvSpPr>
        <p:spPr>
          <a:xfrm>
            <a:off x="9387036" y="5816799"/>
            <a:ext cx="7818835" cy="839092"/>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Integrated </a:t>
            </a:r>
            <a:r>
              <a:rPr lang="en-US" sz="1874">
                <a:solidFill>
                  <a:srgbClr val="E7BF6A"/>
                </a:solidFill>
                <a:latin typeface="Inter"/>
                <a:ea typeface="Inter"/>
                <a:cs typeface="Inter"/>
                <a:sym typeface="Inter"/>
              </a:rPr>
              <a:t>ChromaDB</a:t>
            </a:r>
            <a:r>
              <a:rPr lang="en-US" sz="1874">
                <a:solidFill>
                  <a:srgbClr val="2C2926"/>
                </a:solidFill>
                <a:latin typeface="Inter"/>
                <a:ea typeface="Inter"/>
                <a:cs typeface="Inter"/>
                <a:sym typeface="Inter"/>
              </a:rPr>
              <a:t> in persistent mode to store and retrieve summary embeddings.</a:t>
            </a:r>
          </a:p>
        </p:txBody>
      </p:sp>
      <p:grpSp>
        <p:nvGrpSpPr>
          <p:cNvPr id="26" name="Group 26"/>
          <p:cNvGrpSpPr/>
          <p:nvPr/>
        </p:nvGrpSpPr>
        <p:grpSpPr>
          <a:xfrm>
            <a:off x="843855" y="6808440"/>
            <a:ext cx="16600289" cy="1067991"/>
            <a:chOff x="0" y="0"/>
            <a:chExt cx="22133718" cy="1423988"/>
          </a:xfrm>
        </p:grpSpPr>
        <p:sp>
          <p:nvSpPr>
            <p:cNvPr id="27" name="Freeform 27"/>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FFFFFF">
                <a:alpha val="0"/>
              </a:srgbClr>
            </a:solidFill>
            <a:ln w="12700">
              <a:solidFill>
                <a:srgbClr val="000000"/>
              </a:solidFill>
            </a:ln>
          </p:spPr>
        </p:sp>
      </p:grpSp>
      <p:sp>
        <p:nvSpPr>
          <p:cNvPr id="28" name="TextBox 28"/>
          <p:cNvSpPr txBox="1"/>
          <p:nvPr/>
        </p:nvSpPr>
        <p:spPr>
          <a:xfrm>
            <a:off x="1082129" y="6884789"/>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Application Interface</a:t>
            </a:r>
          </a:p>
        </p:txBody>
      </p:sp>
      <p:sp>
        <p:nvSpPr>
          <p:cNvPr id="29" name="TextBox 29"/>
          <p:cNvSpPr txBox="1"/>
          <p:nvPr/>
        </p:nvSpPr>
        <p:spPr>
          <a:xfrm>
            <a:off x="9387036" y="6884789"/>
            <a:ext cx="7818835" cy="839092"/>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Built a clean, two-tab interface using </a:t>
            </a:r>
            <a:r>
              <a:rPr lang="en-US" sz="1874">
                <a:solidFill>
                  <a:srgbClr val="E7BF6A"/>
                </a:solidFill>
                <a:latin typeface="Inter"/>
                <a:ea typeface="Inter"/>
                <a:cs typeface="Inter"/>
                <a:sym typeface="Inter"/>
              </a:rPr>
              <a:t>Gradio</a:t>
            </a:r>
            <a:r>
              <a:rPr lang="en-US" sz="1874">
                <a:solidFill>
                  <a:srgbClr val="2C2926"/>
                </a:solidFill>
                <a:latin typeface="Inter"/>
                <a:ea typeface="Inter"/>
                <a:cs typeface="Inter"/>
                <a:sym typeface="Inter"/>
              </a:rPr>
              <a:t> for user input and display.</a:t>
            </a:r>
          </a:p>
        </p:txBody>
      </p:sp>
      <p:grpSp>
        <p:nvGrpSpPr>
          <p:cNvPr id="30" name="Group 30"/>
          <p:cNvGrpSpPr/>
          <p:nvPr/>
        </p:nvGrpSpPr>
        <p:grpSpPr>
          <a:xfrm>
            <a:off x="843855" y="7876431"/>
            <a:ext cx="16600289" cy="686544"/>
            <a:chOff x="0" y="0"/>
            <a:chExt cx="22133718" cy="915392"/>
          </a:xfrm>
        </p:grpSpPr>
        <p:sp>
          <p:nvSpPr>
            <p:cNvPr id="31" name="Freeform 31"/>
            <p:cNvSpPr/>
            <p:nvPr/>
          </p:nvSpPr>
          <p:spPr>
            <a:xfrm>
              <a:off x="0" y="0"/>
              <a:ext cx="22133688" cy="915416"/>
            </a:xfrm>
            <a:custGeom>
              <a:avLst/>
              <a:gdLst/>
              <a:ahLst/>
              <a:cxnLst/>
              <a:rect l="l" t="t" r="r" b="b"/>
              <a:pathLst>
                <a:path w="22133688" h="915416">
                  <a:moveTo>
                    <a:pt x="0" y="0"/>
                  </a:moveTo>
                  <a:lnTo>
                    <a:pt x="22133688" y="0"/>
                  </a:lnTo>
                  <a:lnTo>
                    <a:pt x="22133688" y="915416"/>
                  </a:lnTo>
                  <a:lnTo>
                    <a:pt x="0" y="915416"/>
                  </a:lnTo>
                  <a:close/>
                </a:path>
              </a:pathLst>
            </a:custGeom>
            <a:solidFill>
              <a:srgbClr val="000000">
                <a:alpha val="0"/>
              </a:srgbClr>
            </a:solidFill>
            <a:ln w="12700">
              <a:solidFill>
                <a:srgbClr val="000000"/>
              </a:solidFill>
            </a:ln>
          </p:spPr>
        </p:sp>
      </p:grpSp>
      <p:sp>
        <p:nvSpPr>
          <p:cNvPr id="32" name="TextBox 32"/>
          <p:cNvSpPr txBox="1"/>
          <p:nvPr/>
        </p:nvSpPr>
        <p:spPr>
          <a:xfrm>
            <a:off x="1082129" y="7952780"/>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Containerization</a:t>
            </a:r>
          </a:p>
        </p:txBody>
      </p:sp>
      <p:sp>
        <p:nvSpPr>
          <p:cNvPr id="33" name="TextBox 33"/>
          <p:cNvSpPr txBox="1"/>
          <p:nvPr/>
        </p:nvSpPr>
        <p:spPr>
          <a:xfrm>
            <a:off x="9387036" y="7952780"/>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Created separate Dockerfiles for backend and frontend.</a:t>
            </a:r>
          </a:p>
        </p:txBody>
      </p:sp>
      <p:grpSp>
        <p:nvGrpSpPr>
          <p:cNvPr id="34" name="Group 34"/>
          <p:cNvGrpSpPr/>
          <p:nvPr/>
        </p:nvGrpSpPr>
        <p:grpSpPr>
          <a:xfrm>
            <a:off x="843855" y="8562975"/>
            <a:ext cx="16600289" cy="1067991"/>
            <a:chOff x="0" y="0"/>
            <a:chExt cx="22133718" cy="1423988"/>
          </a:xfrm>
        </p:grpSpPr>
        <p:sp>
          <p:nvSpPr>
            <p:cNvPr id="35" name="Freeform 35"/>
            <p:cNvSpPr/>
            <p:nvPr/>
          </p:nvSpPr>
          <p:spPr>
            <a:xfrm>
              <a:off x="0" y="0"/>
              <a:ext cx="22133688" cy="1424051"/>
            </a:xfrm>
            <a:custGeom>
              <a:avLst/>
              <a:gdLst/>
              <a:ahLst/>
              <a:cxnLst/>
              <a:rect l="l" t="t" r="r" b="b"/>
              <a:pathLst>
                <a:path w="22133688" h="1424051">
                  <a:moveTo>
                    <a:pt x="0" y="0"/>
                  </a:moveTo>
                  <a:lnTo>
                    <a:pt x="22133688" y="0"/>
                  </a:lnTo>
                  <a:lnTo>
                    <a:pt x="22133688" y="1424051"/>
                  </a:lnTo>
                  <a:lnTo>
                    <a:pt x="0" y="1424051"/>
                  </a:lnTo>
                  <a:close/>
                </a:path>
              </a:pathLst>
            </a:custGeom>
            <a:solidFill>
              <a:srgbClr val="FFFFFF">
                <a:alpha val="0"/>
              </a:srgbClr>
            </a:solidFill>
            <a:ln w="12700">
              <a:solidFill>
                <a:srgbClr val="000000"/>
              </a:solidFill>
            </a:ln>
          </p:spPr>
        </p:sp>
      </p:grpSp>
      <p:sp>
        <p:nvSpPr>
          <p:cNvPr id="36" name="TextBox 36"/>
          <p:cNvSpPr txBox="1"/>
          <p:nvPr/>
        </p:nvSpPr>
        <p:spPr>
          <a:xfrm>
            <a:off x="1082129" y="8639324"/>
            <a:ext cx="7818835" cy="457646"/>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Docker Compose</a:t>
            </a:r>
          </a:p>
        </p:txBody>
      </p:sp>
      <p:sp>
        <p:nvSpPr>
          <p:cNvPr id="37" name="TextBox 37"/>
          <p:cNvSpPr txBox="1"/>
          <p:nvPr/>
        </p:nvSpPr>
        <p:spPr>
          <a:xfrm>
            <a:off x="9387036" y="8639324"/>
            <a:ext cx="7818835" cy="839092"/>
          </a:xfrm>
          <a:prstGeom prst="rect">
            <a:avLst/>
          </a:prstGeom>
        </p:spPr>
        <p:txBody>
          <a:bodyPr lIns="0" tIns="0" rIns="0" bIns="0" rtlCol="0" anchor="t">
            <a:spAutoFit/>
          </a:bodyPr>
          <a:lstStyle/>
          <a:p>
            <a:pPr algn="l">
              <a:lnSpc>
                <a:spcPts val="3000"/>
              </a:lnSpc>
            </a:pPr>
            <a:r>
              <a:rPr lang="en-US" sz="1874">
                <a:solidFill>
                  <a:srgbClr val="2C2926"/>
                </a:solidFill>
                <a:latin typeface="Inter"/>
                <a:ea typeface="Inter"/>
                <a:cs typeface="Inter"/>
                <a:sym typeface="Inter"/>
              </a:rPr>
              <a:t>Used docker-compose.yml to define and link the three services (backend, frontend, nginx).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898178" y="803970"/>
            <a:ext cx="9385399" cy="839986"/>
          </a:xfrm>
          <a:prstGeom prst="rect">
            <a:avLst/>
          </a:prstGeom>
        </p:spPr>
        <p:txBody>
          <a:bodyPr lIns="0" tIns="0" rIns="0" bIns="0" rtlCol="0" anchor="t">
            <a:spAutoFit/>
          </a:bodyPr>
          <a:lstStyle/>
          <a:p>
            <a:pPr algn="l">
              <a:lnSpc>
                <a:spcPts val="6312"/>
              </a:lnSpc>
            </a:pPr>
            <a:r>
              <a:rPr lang="en-US" sz="4999" b="1">
                <a:solidFill>
                  <a:srgbClr val="2C2926"/>
                </a:solidFill>
                <a:latin typeface="Bricolage Grotesque Bold"/>
                <a:ea typeface="Bricolage Grotesque Bold"/>
                <a:cs typeface="Bricolage Grotesque Bold"/>
                <a:sym typeface="Bricolage Grotesque Bold"/>
              </a:rPr>
              <a:t>The Machine Learning Pipeline</a:t>
            </a:r>
          </a:p>
        </p:txBody>
      </p:sp>
      <p:sp>
        <p:nvSpPr>
          <p:cNvPr id="7" name="TextBox 7"/>
          <p:cNvSpPr txBox="1"/>
          <p:nvPr/>
        </p:nvSpPr>
        <p:spPr>
          <a:xfrm>
            <a:off x="898178" y="2081064"/>
            <a:ext cx="16491645" cy="486966"/>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This is the step-by-step logic inside the backend when a user submits text.</a:t>
            </a:r>
          </a:p>
        </p:txBody>
      </p:sp>
      <p:sp>
        <p:nvSpPr>
          <p:cNvPr id="8" name="TextBox 8"/>
          <p:cNvSpPr txBox="1"/>
          <p:nvPr/>
        </p:nvSpPr>
        <p:spPr>
          <a:xfrm>
            <a:off x="898178" y="2780556"/>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01</a:t>
            </a:r>
          </a:p>
        </p:txBody>
      </p:sp>
      <p:grpSp>
        <p:nvGrpSpPr>
          <p:cNvPr id="9" name="Group 9"/>
          <p:cNvGrpSpPr>
            <a:grpSpLocks noChangeAspect="1"/>
          </p:cNvGrpSpPr>
          <p:nvPr/>
        </p:nvGrpSpPr>
        <p:grpSpPr>
          <a:xfrm>
            <a:off x="898178" y="3264248"/>
            <a:ext cx="8117532" cy="28575"/>
            <a:chOff x="0" y="0"/>
            <a:chExt cx="10823377" cy="38100"/>
          </a:xfrm>
        </p:grpSpPr>
        <p:sp>
          <p:nvSpPr>
            <p:cNvPr id="10" name="Freeform 10"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11" name="TextBox 11"/>
          <p:cNvSpPr txBox="1"/>
          <p:nvPr/>
        </p:nvSpPr>
        <p:spPr>
          <a:xfrm>
            <a:off x="898178" y="3430638"/>
            <a:ext cx="3208139"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Receive &amp; Clean Text</a:t>
            </a:r>
          </a:p>
        </p:txBody>
      </p:sp>
      <p:sp>
        <p:nvSpPr>
          <p:cNvPr id="12" name="TextBox 12"/>
          <p:cNvSpPr txBox="1"/>
          <p:nvPr/>
        </p:nvSpPr>
        <p:spPr>
          <a:xfrm>
            <a:off x="898178" y="3928467"/>
            <a:ext cx="8117532" cy="486966"/>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The input text is cleaned of extra spaces.</a:t>
            </a:r>
          </a:p>
        </p:txBody>
      </p:sp>
      <p:sp>
        <p:nvSpPr>
          <p:cNvPr id="13" name="TextBox 13"/>
          <p:cNvSpPr txBox="1"/>
          <p:nvPr/>
        </p:nvSpPr>
        <p:spPr>
          <a:xfrm>
            <a:off x="9272290" y="2780556"/>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02</a:t>
            </a:r>
          </a:p>
        </p:txBody>
      </p:sp>
      <p:grpSp>
        <p:nvGrpSpPr>
          <p:cNvPr id="14" name="Group 14"/>
          <p:cNvGrpSpPr>
            <a:grpSpLocks noChangeAspect="1"/>
          </p:cNvGrpSpPr>
          <p:nvPr/>
        </p:nvGrpSpPr>
        <p:grpSpPr>
          <a:xfrm>
            <a:off x="9272290" y="3264248"/>
            <a:ext cx="8117532" cy="28575"/>
            <a:chOff x="0" y="0"/>
            <a:chExt cx="10823377" cy="38100"/>
          </a:xfrm>
        </p:grpSpPr>
        <p:sp>
          <p:nvSpPr>
            <p:cNvPr id="15" name="Freeform 15"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16" name="TextBox 16"/>
          <p:cNvSpPr txBox="1"/>
          <p:nvPr/>
        </p:nvSpPr>
        <p:spPr>
          <a:xfrm>
            <a:off x="9272290" y="3430638"/>
            <a:ext cx="3208139"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Validate Length</a:t>
            </a:r>
          </a:p>
        </p:txBody>
      </p:sp>
      <p:sp>
        <p:nvSpPr>
          <p:cNvPr id="17" name="TextBox 17"/>
          <p:cNvSpPr txBox="1"/>
          <p:nvPr/>
        </p:nvSpPr>
        <p:spPr>
          <a:xfrm>
            <a:off x="9272290" y="3928467"/>
            <a:ext cx="8117532" cy="486966"/>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It checks if the text is at least 50 characters long.</a:t>
            </a:r>
          </a:p>
        </p:txBody>
      </p:sp>
      <p:sp>
        <p:nvSpPr>
          <p:cNvPr id="18" name="TextBox 18"/>
          <p:cNvSpPr txBox="1"/>
          <p:nvPr/>
        </p:nvSpPr>
        <p:spPr>
          <a:xfrm>
            <a:off x="898178" y="4788248"/>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03</a:t>
            </a:r>
          </a:p>
        </p:txBody>
      </p:sp>
      <p:grpSp>
        <p:nvGrpSpPr>
          <p:cNvPr id="19" name="Group 19"/>
          <p:cNvGrpSpPr>
            <a:grpSpLocks noChangeAspect="1"/>
          </p:cNvGrpSpPr>
          <p:nvPr/>
        </p:nvGrpSpPr>
        <p:grpSpPr>
          <a:xfrm>
            <a:off x="898178" y="5246340"/>
            <a:ext cx="8117532" cy="28575"/>
            <a:chOff x="0" y="0"/>
            <a:chExt cx="10823377" cy="38100"/>
          </a:xfrm>
        </p:grpSpPr>
        <p:sp>
          <p:nvSpPr>
            <p:cNvPr id="20" name="Freeform 20"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21" name="TextBox 21"/>
          <p:cNvSpPr txBox="1"/>
          <p:nvPr/>
        </p:nvSpPr>
        <p:spPr>
          <a:xfrm>
            <a:off x="898178" y="5438329"/>
            <a:ext cx="3208139"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Generate Summary</a:t>
            </a:r>
          </a:p>
        </p:txBody>
      </p:sp>
      <p:sp>
        <p:nvSpPr>
          <p:cNvPr id="22" name="TextBox 22"/>
          <p:cNvSpPr txBox="1"/>
          <p:nvPr/>
        </p:nvSpPr>
        <p:spPr>
          <a:xfrm>
            <a:off x="898178" y="5936159"/>
            <a:ext cx="8117532" cy="486966"/>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The tiny DistilBART model creates a short summary.</a:t>
            </a:r>
          </a:p>
        </p:txBody>
      </p:sp>
      <p:sp>
        <p:nvSpPr>
          <p:cNvPr id="23" name="TextBox 23"/>
          <p:cNvSpPr txBox="1"/>
          <p:nvPr/>
        </p:nvSpPr>
        <p:spPr>
          <a:xfrm>
            <a:off x="9272290" y="4788248"/>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04</a:t>
            </a:r>
          </a:p>
        </p:txBody>
      </p:sp>
      <p:grpSp>
        <p:nvGrpSpPr>
          <p:cNvPr id="24" name="Group 24"/>
          <p:cNvGrpSpPr>
            <a:grpSpLocks noChangeAspect="1"/>
          </p:cNvGrpSpPr>
          <p:nvPr/>
        </p:nvGrpSpPr>
        <p:grpSpPr>
          <a:xfrm>
            <a:off x="9272290" y="5246340"/>
            <a:ext cx="8117532" cy="28575"/>
            <a:chOff x="0" y="0"/>
            <a:chExt cx="10823377" cy="38100"/>
          </a:xfrm>
        </p:grpSpPr>
        <p:sp>
          <p:nvSpPr>
            <p:cNvPr id="25" name="Freeform 25"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26" name="TextBox 26"/>
          <p:cNvSpPr txBox="1"/>
          <p:nvPr/>
        </p:nvSpPr>
        <p:spPr>
          <a:xfrm>
            <a:off x="9272290" y="5438329"/>
            <a:ext cx="3320504"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Create an Embedding</a:t>
            </a:r>
          </a:p>
        </p:txBody>
      </p:sp>
      <p:sp>
        <p:nvSpPr>
          <p:cNvPr id="27" name="TextBox 27"/>
          <p:cNvSpPr txBox="1"/>
          <p:nvPr/>
        </p:nvSpPr>
        <p:spPr>
          <a:xfrm>
            <a:off x="9272290" y="5936159"/>
            <a:ext cx="8117532" cy="897731"/>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The SentenceTransformer model converts the summary into a numerical vector (embedding) that represents its meaning.</a:t>
            </a:r>
          </a:p>
        </p:txBody>
      </p:sp>
      <p:sp>
        <p:nvSpPr>
          <p:cNvPr id="28" name="TextBox 28"/>
          <p:cNvSpPr txBox="1"/>
          <p:nvPr/>
        </p:nvSpPr>
        <p:spPr>
          <a:xfrm>
            <a:off x="898178" y="7206704"/>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05</a:t>
            </a:r>
          </a:p>
        </p:txBody>
      </p:sp>
      <p:grpSp>
        <p:nvGrpSpPr>
          <p:cNvPr id="29" name="Group 29"/>
          <p:cNvGrpSpPr>
            <a:grpSpLocks noChangeAspect="1"/>
          </p:cNvGrpSpPr>
          <p:nvPr/>
        </p:nvGrpSpPr>
        <p:grpSpPr>
          <a:xfrm>
            <a:off x="898178" y="7639199"/>
            <a:ext cx="8117532" cy="28575"/>
            <a:chOff x="0" y="0"/>
            <a:chExt cx="10823377" cy="38100"/>
          </a:xfrm>
        </p:grpSpPr>
        <p:sp>
          <p:nvSpPr>
            <p:cNvPr id="30" name="Freeform 30"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31" name="TextBox 31"/>
          <p:cNvSpPr txBox="1"/>
          <p:nvPr/>
        </p:nvSpPr>
        <p:spPr>
          <a:xfrm>
            <a:off x="898178" y="7856785"/>
            <a:ext cx="3208139"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Store to Database</a:t>
            </a:r>
          </a:p>
        </p:txBody>
      </p:sp>
      <p:sp>
        <p:nvSpPr>
          <p:cNvPr id="32" name="TextBox 32"/>
          <p:cNvSpPr txBox="1"/>
          <p:nvPr/>
        </p:nvSpPr>
        <p:spPr>
          <a:xfrm>
            <a:off x="898178" y="8354616"/>
            <a:ext cx="8117532" cy="897731"/>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The summary text, its embedding vector, and a snippet of the original text are saved together in ChromaDB with a unique ID.</a:t>
            </a:r>
          </a:p>
        </p:txBody>
      </p:sp>
      <p:sp>
        <p:nvSpPr>
          <p:cNvPr id="33" name="TextBox 33"/>
          <p:cNvSpPr txBox="1"/>
          <p:nvPr/>
        </p:nvSpPr>
        <p:spPr>
          <a:xfrm>
            <a:off x="9272290" y="7206704"/>
            <a:ext cx="256580" cy="396925"/>
          </a:xfrm>
          <a:prstGeom prst="rect">
            <a:avLst/>
          </a:prstGeom>
        </p:spPr>
        <p:txBody>
          <a:bodyPr lIns="0" tIns="0" rIns="0" bIns="0" rtlCol="0" anchor="t">
            <a:spAutoFit/>
          </a:bodyPr>
          <a:lstStyle/>
          <a:p>
            <a:pPr algn="l">
              <a:lnSpc>
                <a:spcPts val="3187"/>
              </a:lnSpc>
            </a:pPr>
            <a:r>
              <a:rPr lang="en-US" sz="2000">
                <a:solidFill>
                  <a:srgbClr val="2C2926"/>
                </a:solidFill>
                <a:latin typeface="Bricolage Grotesque Light"/>
                <a:ea typeface="Bricolage Grotesque Light"/>
                <a:cs typeface="Bricolage Grotesque Light"/>
                <a:sym typeface="Bricolage Grotesque Light"/>
              </a:rPr>
              <a:t>06</a:t>
            </a:r>
          </a:p>
        </p:txBody>
      </p:sp>
      <p:grpSp>
        <p:nvGrpSpPr>
          <p:cNvPr id="34" name="Group 34"/>
          <p:cNvGrpSpPr>
            <a:grpSpLocks noChangeAspect="1"/>
          </p:cNvGrpSpPr>
          <p:nvPr/>
        </p:nvGrpSpPr>
        <p:grpSpPr>
          <a:xfrm>
            <a:off x="9272290" y="7664798"/>
            <a:ext cx="8117532" cy="28575"/>
            <a:chOff x="0" y="0"/>
            <a:chExt cx="10823377" cy="38100"/>
          </a:xfrm>
        </p:grpSpPr>
        <p:sp>
          <p:nvSpPr>
            <p:cNvPr id="35" name="Freeform 35" descr="preencoded.png"/>
            <p:cNvSpPr/>
            <p:nvPr/>
          </p:nvSpPr>
          <p:spPr>
            <a:xfrm>
              <a:off x="0" y="0"/>
              <a:ext cx="10823321" cy="38100"/>
            </a:xfrm>
            <a:custGeom>
              <a:avLst/>
              <a:gdLst/>
              <a:ahLst/>
              <a:cxnLst/>
              <a:rect l="l" t="t" r="r" b="b"/>
              <a:pathLst>
                <a:path w="10823321" h="38100">
                  <a:moveTo>
                    <a:pt x="0" y="0"/>
                  </a:moveTo>
                  <a:lnTo>
                    <a:pt x="10823321" y="0"/>
                  </a:lnTo>
                  <a:lnTo>
                    <a:pt x="10823321" y="38100"/>
                  </a:lnTo>
                  <a:lnTo>
                    <a:pt x="0" y="38100"/>
                  </a:lnTo>
                  <a:lnTo>
                    <a:pt x="0" y="0"/>
                  </a:lnTo>
                  <a:close/>
                </a:path>
              </a:pathLst>
            </a:custGeom>
            <a:blipFill>
              <a:blip r:embed="rId4"/>
              <a:stretch>
                <a:fillRect t="-13" b="-13"/>
              </a:stretch>
            </a:blipFill>
          </p:spPr>
        </p:sp>
      </p:grpSp>
      <p:sp>
        <p:nvSpPr>
          <p:cNvPr id="36" name="TextBox 36"/>
          <p:cNvSpPr txBox="1"/>
          <p:nvPr/>
        </p:nvSpPr>
        <p:spPr>
          <a:xfrm>
            <a:off x="9272290" y="7856785"/>
            <a:ext cx="3208139" cy="420141"/>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Return Result</a:t>
            </a:r>
          </a:p>
        </p:txBody>
      </p:sp>
      <p:sp>
        <p:nvSpPr>
          <p:cNvPr id="37" name="TextBox 37"/>
          <p:cNvSpPr txBox="1"/>
          <p:nvPr/>
        </p:nvSpPr>
        <p:spPr>
          <a:xfrm>
            <a:off x="9272290" y="8354616"/>
            <a:ext cx="8117532" cy="486966"/>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The summary and its ID are sent back to the user.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863799" y="839391"/>
            <a:ext cx="7818536" cy="809328"/>
          </a:xfrm>
          <a:prstGeom prst="rect">
            <a:avLst/>
          </a:prstGeom>
        </p:spPr>
        <p:txBody>
          <a:bodyPr lIns="0" tIns="0" rIns="0" bIns="0" rtlCol="0" anchor="t">
            <a:spAutoFit/>
          </a:bodyPr>
          <a:lstStyle/>
          <a:p>
            <a:pPr algn="l">
              <a:lnSpc>
                <a:spcPts val="6062"/>
              </a:lnSpc>
            </a:pPr>
            <a:r>
              <a:rPr lang="en-US" sz="4812" b="1">
                <a:solidFill>
                  <a:srgbClr val="2C2926"/>
                </a:solidFill>
                <a:latin typeface="Bricolage Grotesque Bold"/>
                <a:ea typeface="Bricolage Grotesque Bold"/>
                <a:cs typeface="Bricolage Grotesque Bold"/>
                <a:sym typeface="Bricolage Grotesque Bold"/>
              </a:rPr>
              <a:t>Semantic Search in Action</a:t>
            </a:r>
          </a:p>
        </p:txBody>
      </p:sp>
      <p:sp>
        <p:nvSpPr>
          <p:cNvPr id="7" name="TextBox 7"/>
          <p:cNvSpPr txBox="1"/>
          <p:nvPr/>
        </p:nvSpPr>
        <p:spPr>
          <a:xfrm>
            <a:off x="863799" y="2066032"/>
            <a:ext cx="16560404"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When a user types a search query, here is what happens:</a:t>
            </a:r>
          </a:p>
        </p:txBody>
      </p:sp>
      <p:grpSp>
        <p:nvGrpSpPr>
          <p:cNvPr id="8" name="Group 8"/>
          <p:cNvGrpSpPr>
            <a:grpSpLocks noChangeAspect="1"/>
          </p:cNvGrpSpPr>
          <p:nvPr/>
        </p:nvGrpSpPr>
        <p:grpSpPr>
          <a:xfrm>
            <a:off x="863799" y="2814489"/>
            <a:ext cx="1233934" cy="1480691"/>
            <a:chOff x="0" y="0"/>
            <a:chExt cx="1645245" cy="1974255"/>
          </a:xfrm>
        </p:grpSpPr>
        <p:sp>
          <p:nvSpPr>
            <p:cNvPr id="9" name="Freeform 9" descr="preencoded.png"/>
            <p:cNvSpPr/>
            <p:nvPr/>
          </p:nvSpPr>
          <p:spPr>
            <a:xfrm>
              <a:off x="0" y="0"/>
              <a:ext cx="1645285" cy="1974215"/>
            </a:xfrm>
            <a:custGeom>
              <a:avLst/>
              <a:gdLst/>
              <a:ahLst/>
              <a:cxnLst/>
              <a:rect l="l" t="t" r="r" b="b"/>
              <a:pathLst>
                <a:path w="1645285" h="1974215">
                  <a:moveTo>
                    <a:pt x="0" y="0"/>
                  </a:moveTo>
                  <a:lnTo>
                    <a:pt x="1645285" y="0"/>
                  </a:lnTo>
                  <a:lnTo>
                    <a:pt x="1645285" y="1974215"/>
                  </a:lnTo>
                  <a:lnTo>
                    <a:pt x="0" y="1974215"/>
                  </a:lnTo>
                  <a:lnTo>
                    <a:pt x="0" y="0"/>
                  </a:lnTo>
                  <a:close/>
                </a:path>
              </a:pathLst>
            </a:custGeom>
            <a:blipFill>
              <a:blip r:embed="rId4"/>
              <a:stretch>
                <a:fillRect l="-321" r="-319" b="-2"/>
              </a:stretch>
            </a:blipFill>
          </p:spPr>
        </p:sp>
      </p:grpSp>
      <p:sp>
        <p:nvSpPr>
          <p:cNvPr id="10" name="TextBox 10"/>
          <p:cNvSpPr txBox="1"/>
          <p:nvPr/>
        </p:nvSpPr>
        <p:spPr>
          <a:xfrm>
            <a:off x="2344490" y="3042196"/>
            <a:ext cx="3084910" cy="404664"/>
          </a:xfrm>
          <a:prstGeom prst="rect">
            <a:avLst/>
          </a:prstGeom>
        </p:spPr>
        <p:txBody>
          <a:bodyPr lIns="0" tIns="0" rIns="0" bIns="0" rtlCol="0" anchor="t">
            <a:spAutoFit/>
          </a:bodyPr>
          <a:lstStyle/>
          <a:p>
            <a:pPr algn="l">
              <a:lnSpc>
                <a:spcPts val="3000"/>
              </a:lnSpc>
            </a:pPr>
            <a:r>
              <a:rPr lang="en-US" sz="2375" b="1">
                <a:solidFill>
                  <a:srgbClr val="2C2926"/>
                </a:solidFill>
                <a:latin typeface="Bricolage Grotesque Bold"/>
                <a:ea typeface="Bricolage Grotesque Bold"/>
                <a:cs typeface="Bricolage Grotesque Bold"/>
                <a:sym typeface="Bricolage Grotesque Bold"/>
              </a:rPr>
              <a:t>Query to Vector</a:t>
            </a:r>
          </a:p>
        </p:txBody>
      </p:sp>
      <p:sp>
        <p:nvSpPr>
          <p:cNvPr id="11" name="TextBox 11"/>
          <p:cNvSpPr txBox="1"/>
          <p:nvPr/>
        </p:nvSpPr>
        <p:spPr>
          <a:xfrm>
            <a:off x="2344490" y="3518595"/>
            <a:ext cx="15079712"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The search query is converted into an embedding vector using the same model.</a:t>
            </a:r>
          </a:p>
        </p:txBody>
      </p:sp>
      <p:grpSp>
        <p:nvGrpSpPr>
          <p:cNvPr id="12" name="Group 12"/>
          <p:cNvGrpSpPr>
            <a:grpSpLocks noChangeAspect="1"/>
          </p:cNvGrpSpPr>
          <p:nvPr/>
        </p:nvGrpSpPr>
        <p:grpSpPr>
          <a:xfrm>
            <a:off x="863799" y="4295180"/>
            <a:ext cx="1233934" cy="1480691"/>
            <a:chOff x="0" y="0"/>
            <a:chExt cx="1645245" cy="1974255"/>
          </a:xfrm>
        </p:grpSpPr>
        <p:sp>
          <p:nvSpPr>
            <p:cNvPr id="13" name="Freeform 13" descr="preencoded.png"/>
            <p:cNvSpPr/>
            <p:nvPr/>
          </p:nvSpPr>
          <p:spPr>
            <a:xfrm>
              <a:off x="0" y="0"/>
              <a:ext cx="1645285" cy="1974215"/>
            </a:xfrm>
            <a:custGeom>
              <a:avLst/>
              <a:gdLst/>
              <a:ahLst/>
              <a:cxnLst/>
              <a:rect l="l" t="t" r="r" b="b"/>
              <a:pathLst>
                <a:path w="1645285" h="1974215">
                  <a:moveTo>
                    <a:pt x="0" y="0"/>
                  </a:moveTo>
                  <a:lnTo>
                    <a:pt x="1645285" y="0"/>
                  </a:lnTo>
                  <a:lnTo>
                    <a:pt x="1645285" y="1974215"/>
                  </a:lnTo>
                  <a:lnTo>
                    <a:pt x="0" y="1974215"/>
                  </a:lnTo>
                  <a:lnTo>
                    <a:pt x="0" y="0"/>
                  </a:lnTo>
                  <a:close/>
                </a:path>
              </a:pathLst>
            </a:custGeom>
            <a:blipFill>
              <a:blip r:embed="rId5"/>
              <a:stretch>
                <a:fillRect l="-321" r="-319" b="-2"/>
              </a:stretch>
            </a:blipFill>
          </p:spPr>
        </p:sp>
      </p:grpSp>
      <p:sp>
        <p:nvSpPr>
          <p:cNvPr id="14" name="TextBox 14"/>
          <p:cNvSpPr txBox="1"/>
          <p:nvPr/>
        </p:nvSpPr>
        <p:spPr>
          <a:xfrm>
            <a:off x="2344490" y="4522886"/>
            <a:ext cx="3084910" cy="404664"/>
          </a:xfrm>
          <a:prstGeom prst="rect">
            <a:avLst/>
          </a:prstGeom>
        </p:spPr>
        <p:txBody>
          <a:bodyPr lIns="0" tIns="0" rIns="0" bIns="0" rtlCol="0" anchor="t">
            <a:spAutoFit/>
          </a:bodyPr>
          <a:lstStyle/>
          <a:p>
            <a:pPr algn="l">
              <a:lnSpc>
                <a:spcPts val="3000"/>
              </a:lnSpc>
            </a:pPr>
            <a:r>
              <a:rPr lang="en-US" sz="2375" b="1">
                <a:solidFill>
                  <a:srgbClr val="2C2926"/>
                </a:solidFill>
                <a:latin typeface="Bricolage Grotesque Bold"/>
                <a:ea typeface="Bricolage Grotesque Bold"/>
                <a:cs typeface="Bricolage Grotesque Bold"/>
                <a:sym typeface="Bricolage Grotesque Bold"/>
              </a:rPr>
              <a:t>Compare Vectors</a:t>
            </a:r>
          </a:p>
        </p:txBody>
      </p:sp>
      <p:sp>
        <p:nvSpPr>
          <p:cNvPr id="15" name="TextBox 15"/>
          <p:cNvSpPr txBox="1"/>
          <p:nvPr/>
        </p:nvSpPr>
        <p:spPr>
          <a:xfrm>
            <a:off x="2344490" y="4999285"/>
            <a:ext cx="15079712"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ChromaDB compares this query vector to all the summary vectors it has stored.</a:t>
            </a:r>
          </a:p>
        </p:txBody>
      </p:sp>
      <p:grpSp>
        <p:nvGrpSpPr>
          <p:cNvPr id="16" name="Group 16"/>
          <p:cNvGrpSpPr>
            <a:grpSpLocks noChangeAspect="1"/>
          </p:cNvGrpSpPr>
          <p:nvPr/>
        </p:nvGrpSpPr>
        <p:grpSpPr>
          <a:xfrm>
            <a:off x="863799" y="5775871"/>
            <a:ext cx="1233934" cy="1480691"/>
            <a:chOff x="0" y="0"/>
            <a:chExt cx="1645245" cy="1974255"/>
          </a:xfrm>
        </p:grpSpPr>
        <p:sp>
          <p:nvSpPr>
            <p:cNvPr id="17" name="Freeform 17" descr="preencoded.png"/>
            <p:cNvSpPr/>
            <p:nvPr/>
          </p:nvSpPr>
          <p:spPr>
            <a:xfrm>
              <a:off x="0" y="0"/>
              <a:ext cx="1645285" cy="1974215"/>
            </a:xfrm>
            <a:custGeom>
              <a:avLst/>
              <a:gdLst/>
              <a:ahLst/>
              <a:cxnLst/>
              <a:rect l="l" t="t" r="r" b="b"/>
              <a:pathLst>
                <a:path w="1645285" h="1974215">
                  <a:moveTo>
                    <a:pt x="0" y="0"/>
                  </a:moveTo>
                  <a:lnTo>
                    <a:pt x="1645285" y="0"/>
                  </a:lnTo>
                  <a:lnTo>
                    <a:pt x="1645285" y="1974215"/>
                  </a:lnTo>
                  <a:lnTo>
                    <a:pt x="0" y="1974215"/>
                  </a:lnTo>
                  <a:lnTo>
                    <a:pt x="0" y="0"/>
                  </a:lnTo>
                  <a:close/>
                </a:path>
              </a:pathLst>
            </a:custGeom>
            <a:blipFill>
              <a:blip r:embed="rId6"/>
              <a:stretch>
                <a:fillRect l="-321" r="-319" b="-2"/>
              </a:stretch>
            </a:blipFill>
          </p:spPr>
        </p:sp>
      </p:grpSp>
      <p:sp>
        <p:nvSpPr>
          <p:cNvPr id="18" name="TextBox 18"/>
          <p:cNvSpPr txBox="1"/>
          <p:nvPr/>
        </p:nvSpPr>
        <p:spPr>
          <a:xfrm>
            <a:off x="2344490" y="6003577"/>
            <a:ext cx="3533477" cy="404664"/>
          </a:xfrm>
          <a:prstGeom prst="rect">
            <a:avLst/>
          </a:prstGeom>
        </p:spPr>
        <p:txBody>
          <a:bodyPr lIns="0" tIns="0" rIns="0" bIns="0" rtlCol="0" anchor="t">
            <a:spAutoFit/>
          </a:bodyPr>
          <a:lstStyle/>
          <a:p>
            <a:pPr algn="l">
              <a:lnSpc>
                <a:spcPts val="3000"/>
              </a:lnSpc>
            </a:pPr>
            <a:r>
              <a:rPr lang="en-US" sz="2375" b="1">
                <a:solidFill>
                  <a:srgbClr val="2C2926"/>
                </a:solidFill>
                <a:latin typeface="Bricolage Grotesque Bold"/>
                <a:ea typeface="Bricolage Grotesque Bold"/>
                <a:cs typeface="Bricolage Grotesque Bold"/>
                <a:sym typeface="Bricolage Grotesque Bold"/>
              </a:rPr>
              <a:t>Find Similar Summaries</a:t>
            </a:r>
          </a:p>
        </p:txBody>
      </p:sp>
      <p:sp>
        <p:nvSpPr>
          <p:cNvPr id="19" name="TextBox 19"/>
          <p:cNvSpPr txBox="1"/>
          <p:nvPr/>
        </p:nvSpPr>
        <p:spPr>
          <a:xfrm>
            <a:off x="2344490" y="6479976"/>
            <a:ext cx="15079712"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It finds the 3 most similar summaries based on vector "distance" (similarity score).</a:t>
            </a:r>
          </a:p>
        </p:txBody>
      </p:sp>
      <p:grpSp>
        <p:nvGrpSpPr>
          <p:cNvPr id="20" name="Group 20"/>
          <p:cNvGrpSpPr>
            <a:grpSpLocks noChangeAspect="1"/>
          </p:cNvGrpSpPr>
          <p:nvPr/>
        </p:nvGrpSpPr>
        <p:grpSpPr>
          <a:xfrm>
            <a:off x="863799" y="7256561"/>
            <a:ext cx="1233934" cy="1480691"/>
            <a:chOff x="0" y="0"/>
            <a:chExt cx="1645245" cy="1974255"/>
          </a:xfrm>
        </p:grpSpPr>
        <p:sp>
          <p:nvSpPr>
            <p:cNvPr id="21" name="Freeform 21" descr="preencoded.png"/>
            <p:cNvSpPr/>
            <p:nvPr/>
          </p:nvSpPr>
          <p:spPr>
            <a:xfrm>
              <a:off x="0" y="0"/>
              <a:ext cx="1645285" cy="1974215"/>
            </a:xfrm>
            <a:custGeom>
              <a:avLst/>
              <a:gdLst/>
              <a:ahLst/>
              <a:cxnLst/>
              <a:rect l="l" t="t" r="r" b="b"/>
              <a:pathLst>
                <a:path w="1645285" h="1974215">
                  <a:moveTo>
                    <a:pt x="0" y="0"/>
                  </a:moveTo>
                  <a:lnTo>
                    <a:pt x="1645285" y="0"/>
                  </a:lnTo>
                  <a:lnTo>
                    <a:pt x="1645285" y="1974215"/>
                  </a:lnTo>
                  <a:lnTo>
                    <a:pt x="0" y="1974215"/>
                  </a:lnTo>
                  <a:lnTo>
                    <a:pt x="0" y="0"/>
                  </a:lnTo>
                  <a:close/>
                </a:path>
              </a:pathLst>
            </a:custGeom>
            <a:blipFill>
              <a:blip r:embed="rId7"/>
              <a:stretch>
                <a:fillRect l="-321" r="-319" b="-2"/>
              </a:stretch>
            </a:blipFill>
          </p:spPr>
        </p:sp>
      </p:grpSp>
      <p:sp>
        <p:nvSpPr>
          <p:cNvPr id="22" name="TextBox 22"/>
          <p:cNvSpPr txBox="1"/>
          <p:nvPr/>
        </p:nvSpPr>
        <p:spPr>
          <a:xfrm>
            <a:off x="2344490" y="7484269"/>
            <a:ext cx="3084910" cy="404664"/>
          </a:xfrm>
          <a:prstGeom prst="rect">
            <a:avLst/>
          </a:prstGeom>
        </p:spPr>
        <p:txBody>
          <a:bodyPr lIns="0" tIns="0" rIns="0" bIns="0" rtlCol="0" anchor="t">
            <a:spAutoFit/>
          </a:bodyPr>
          <a:lstStyle/>
          <a:p>
            <a:pPr algn="l">
              <a:lnSpc>
                <a:spcPts val="3000"/>
              </a:lnSpc>
            </a:pPr>
            <a:r>
              <a:rPr lang="en-US" sz="2375" b="1">
                <a:solidFill>
                  <a:srgbClr val="2C2926"/>
                </a:solidFill>
                <a:latin typeface="Bricolage Grotesque Bold"/>
                <a:ea typeface="Bricolage Grotesque Bold"/>
                <a:cs typeface="Bricolage Grotesque Bold"/>
                <a:sym typeface="Bricolage Grotesque Bold"/>
              </a:rPr>
              <a:t>Display Results</a:t>
            </a:r>
          </a:p>
        </p:txBody>
      </p:sp>
      <p:sp>
        <p:nvSpPr>
          <p:cNvPr id="23" name="TextBox 23"/>
          <p:cNvSpPr txBox="1"/>
          <p:nvPr/>
        </p:nvSpPr>
        <p:spPr>
          <a:xfrm>
            <a:off x="2344490" y="7960667"/>
            <a:ext cx="15079712"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These results, along with their similarity scores, are sent back and displayed in the Gradio interface.</a:t>
            </a:r>
          </a:p>
        </p:txBody>
      </p:sp>
      <p:sp>
        <p:nvSpPr>
          <p:cNvPr id="24" name="TextBox 24"/>
          <p:cNvSpPr txBox="1"/>
          <p:nvPr/>
        </p:nvSpPr>
        <p:spPr>
          <a:xfrm>
            <a:off x="863799" y="8938618"/>
            <a:ext cx="16560404" cy="470892"/>
          </a:xfrm>
          <a:prstGeom prst="rect">
            <a:avLst/>
          </a:prstGeom>
        </p:spPr>
        <p:txBody>
          <a:bodyPr lIns="0" tIns="0" rIns="0" bIns="0" rtlCol="0" anchor="t">
            <a:spAutoFit/>
          </a:bodyPr>
          <a:lstStyle/>
          <a:p>
            <a:pPr algn="l">
              <a:lnSpc>
                <a:spcPts val="3062"/>
              </a:lnSpc>
            </a:pPr>
            <a:r>
              <a:rPr lang="en-US" sz="1937">
                <a:solidFill>
                  <a:srgbClr val="2C2926"/>
                </a:solidFill>
                <a:latin typeface="Inter"/>
                <a:ea typeface="Inter"/>
                <a:cs typeface="Inter"/>
                <a:sym typeface="Inter"/>
              </a:rPr>
              <a:t>This allows users to find summaries about "customer complaints" or "project deadlines" even if those exact words aren't in the saved text.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grpSp>
        <p:nvGrpSpPr>
          <p:cNvPr id="6" name="Group 6"/>
          <p:cNvGrpSpPr>
            <a:grpSpLocks noChangeAspect="1"/>
          </p:cNvGrpSpPr>
          <p:nvPr/>
        </p:nvGrpSpPr>
        <p:grpSpPr>
          <a:xfrm>
            <a:off x="0" y="0"/>
            <a:ext cx="7200900" cy="10287000"/>
            <a:chOff x="0" y="0"/>
            <a:chExt cx="9601200" cy="13716000"/>
          </a:xfrm>
        </p:grpSpPr>
        <p:sp>
          <p:nvSpPr>
            <p:cNvPr id="7" name="Freeform 7" descr="preencoded.png"/>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4"/>
              <a:stretch>
                <a:fillRect/>
              </a:stretch>
            </a:blipFill>
          </p:spPr>
        </p:sp>
      </p:grpSp>
      <p:sp>
        <p:nvSpPr>
          <p:cNvPr id="8" name="TextBox 8"/>
          <p:cNvSpPr txBox="1"/>
          <p:nvPr/>
        </p:nvSpPr>
        <p:spPr>
          <a:xfrm>
            <a:off x="7850237" y="1705719"/>
            <a:ext cx="7850535" cy="914549"/>
          </a:xfrm>
          <a:prstGeom prst="rect">
            <a:avLst/>
          </a:prstGeom>
        </p:spPr>
        <p:txBody>
          <a:bodyPr lIns="0" tIns="0" rIns="0" bIns="0" rtlCol="0" anchor="t">
            <a:spAutoFit/>
          </a:bodyPr>
          <a:lstStyle/>
          <a:p>
            <a:pPr algn="l">
              <a:lnSpc>
                <a:spcPts val="6937"/>
              </a:lnSpc>
            </a:pPr>
            <a:r>
              <a:rPr lang="en-US" sz="5562" b="1">
                <a:solidFill>
                  <a:srgbClr val="2C2926"/>
                </a:solidFill>
                <a:latin typeface="Bricolage Grotesque Bold"/>
                <a:ea typeface="Bricolage Grotesque Bold"/>
                <a:cs typeface="Bricolage Grotesque Bold"/>
                <a:sym typeface="Bricolage Grotesque Bold"/>
              </a:rPr>
              <a:t>Dockerization Strategy</a:t>
            </a:r>
          </a:p>
        </p:txBody>
      </p:sp>
      <p:sp>
        <p:nvSpPr>
          <p:cNvPr id="9" name="TextBox 9"/>
          <p:cNvSpPr txBox="1"/>
          <p:nvPr/>
        </p:nvSpPr>
        <p:spPr>
          <a:xfrm>
            <a:off x="7850237" y="2959745"/>
            <a:ext cx="9445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Containers make the application reliable and portable.</a:t>
            </a:r>
          </a:p>
        </p:txBody>
      </p:sp>
      <p:sp>
        <p:nvSpPr>
          <p:cNvPr id="10" name="TextBox 10"/>
          <p:cNvSpPr txBox="1"/>
          <p:nvPr/>
        </p:nvSpPr>
        <p:spPr>
          <a:xfrm>
            <a:off x="7850237" y="3732311"/>
            <a:ext cx="9445526" cy="1900237"/>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2C2926"/>
                </a:solidFill>
                <a:latin typeface="Inter Bold"/>
                <a:ea typeface="Inter Bold"/>
                <a:cs typeface="Inter Bold"/>
                <a:sym typeface="Inter Bold"/>
              </a:rPr>
              <a:t>Backend Dockerfile:</a:t>
            </a:r>
            <a:r>
              <a:rPr lang="en-US" sz="2187">
                <a:solidFill>
                  <a:srgbClr val="2C2926"/>
                </a:solidFill>
                <a:latin typeface="Inter"/>
                <a:ea typeface="Inter"/>
                <a:cs typeface="Inter"/>
                <a:sym typeface="Inter"/>
              </a:rPr>
              <a:t> Starts from a Python slim image. It uses a specific trick to install PyTorch for CPU from the official source and all other packages (like ChromaDB, transformers) from the Aliyun mirror in China for faster, reliable builds.</a:t>
            </a:r>
          </a:p>
        </p:txBody>
      </p:sp>
      <p:sp>
        <p:nvSpPr>
          <p:cNvPr id="11" name="TextBox 11"/>
          <p:cNvSpPr txBox="1"/>
          <p:nvPr/>
        </p:nvSpPr>
        <p:spPr>
          <a:xfrm>
            <a:off x="7850237" y="5645944"/>
            <a:ext cx="9445526" cy="992981"/>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2C2926"/>
                </a:solidFill>
                <a:latin typeface="Inter Bold"/>
                <a:ea typeface="Inter Bold"/>
                <a:cs typeface="Inter Bold"/>
                <a:sym typeface="Inter Bold"/>
              </a:rPr>
              <a:t>Frontend Dockerfile:</a:t>
            </a:r>
            <a:r>
              <a:rPr lang="en-US" sz="2187">
                <a:solidFill>
                  <a:srgbClr val="2C2926"/>
                </a:solidFill>
                <a:latin typeface="Inter"/>
                <a:ea typeface="Inter"/>
                <a:cs typeface="Inter"/>
                <a:sym typeface="Inter"/>
              </a:rPr>
              <a:t> A simpler setup that installs Gradio and requests.</a:t>
            </a:r>
          </a:p>
        </p:txBody>
      </p:sp>
      <p:sp>
        <p:nvSpPr>
          <p:cNvPr id="12" name="TextBox 12"/>
          <p:cNvSpPr txBox="1"/>
          <p:nvPr/>
        </p:nvSpPr>
        <p:spPr>
          <a:xfrm>
            <a:off x="7850237" y="6652320"/>
            <a:ext cx="9445526" cy="1900237"/>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2C2926"/>
                </a:solidFill>
                <a:latin typeface="Inter Bold"/>
                <a:ea typeface="Inter Bold"/>
                <a:cs typeface="Inter Bold"/>
                <a:sym typeface="Inter Bold"/>
              </a:rPr>
              <a:t>Docker Compose:</a:t>
            </a:r>
            <a:r>
              <a:rPr lang="en-US" sz="2187">
                <a:solidFill>
                  <a:srgbClr val="2C2926"/>
                </a:solidFill>
                <a:latin typeface="Inter"/>
                <a:ea typeface="Inter"/>
                <a:cs typeface="Inter"/>
                <a:sym typeface="Inter"/>
              </a:rPr>
              <a:t> This is the key file. It defines all three services, sets their build paths, maps the host ports (9001, 9002, 9003) to the container ports, creates shared volumes for the model cache and database, and defines the startup order.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992238" y="1685628"/>
            <a:ext cx="7088237" cy="914549"/>
          </a:xfrm>
          <a:prstGeom prst="rect">
            <a:avLst/>
          </a:prstGeom>
        </p:spPr>
        <p:txBody>
          <a:bodyPr lIns="0" tIns="0" rIns="0" bIns="0" rtlCol="0" anchor="t">
            <a:spAutoFit/>
          </a:bodyPr>
          <a:lstStyle/>
          <a:p>
            <a:pPr algn="l">
              <a:lnSpc>
                <a:spcPts val="6937"/>
              </a:lnSpc>
            </a:pPr>
            <a:r>
              <a:rPr lang="en-US" sz="5562" b="1">
                <a:solidFill>
                  <a:srgbClr val="2C2926"/>
                </a:solidFill>
                <a:latin typeface="Bricolage Grotesque Bold"/>
                <a:ea typeface="Bricolage Grotesque Bold"/>
                <a:cs typeface="Bricolage Grotesque Bold"/>
                <a:sym typeface="Bricolage Grotesque Bold"/>
              </a:rPr>
              <a:t>Code Highlights</a:t>
            </a:r>
          </a:p>
        </p:txBody>
      </p:sp>
      <p:sp>
        <p:nvSpPr>
          <p:cNvPr id="7" name="TextBox 7"/>
          <p:cNvSpPr txBox="1"/>
          <p:nvPr/>
        </p:nvSpPr>
        <p:spPr>
          <a:xfrm>
            <a:off x="992238" y="3081486"/>
            <a:ext cx="16303526"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Here are some key pieces of my code that show the core functionality.</a:t>
            </a:r>
          </a:p>
        </p:txBody>
      </p:sp>
      <p:grpSp>
        <p:nvGrpSpPr>
          <p:cNvPr id="8" name="Group 8"/>
          <p:cNvGrpSpPr/>
          <p:nvPr/>
        </p:nvGrpSpPr>
        <p:grpSpPr>
          <a:xfrm>
            <a:off x="987475" y="3935016"/>
            <a:ext cx="5254973" cy="4642545"/>
            <a:chOff x="0" y="0"/>
            <a:chExt cx="7006630" cy="6190060"/>
          </a:xfrm>
        </p:grpSpPr>
        <p:sp>
          <p:nvSpPr>
            <p:cNvPr id="9" name="Freeform 9"/>
            <p:cNvSpPr/>
            <p:nvPr/>
          </p:nvSpPr>
          <p:spPr>
            <a:xfrm>
              <a:off x="6350" y="6350"/>
              <a:ext cx="6993890" cy="6177407"/>
            </a:xfrm>
            <a:custGeom>
              <a:avLst/>
              <a:gdLst/>
              <a:ahLst/>
              <a:cxnLst/>
              <a:rect l="l" t="t" r="r" b="b"/>
              <a:pathLst>
                <a:path w="6993890" h="6177407">
                  <a:moveTo>
                    <a:pt x="0" y="158750"/>
                  </a:moveTo>
                  <a:cubicBezTo>
                    <a:pt x="0" y="71120"/>
                    <a:pt x="71120" y="0"/>
                    <a:pt x="158750" y="0"/>
                  </a:cubicBezTo>
                  <a:lnTo>
                    <a:pt x="6835140" y="0"/>
                  </a:lnTo>
                  <a:cubicBezTo>
                    <a:pt x="6922897" y="0"/>
                    <a:pt x="6993890" y="71120"/>
                    <a:pt x="6993890" y="158750"/>
                  </a:cubicBezTo>
                  <a:lnTo>
                    <a:pt x="6993890" y="6018657"/>
                  </a:lnTo>
                  <a:cubicBezTo>
                    <a:pt x="6993890" y="6106287"/>
                    <a:pt x="6922770" y="6177407"/>
                    <a:pt x="6835140" y="6177407"/>
                  </a:cubicBezTo>
                  <a:lnTo>
                    <a:pt x="158750" y="6177407"/>
                  </a:lnTo>
                  <a:cubicBezTo>
                    <a:pt x="70993" y="6177407"/>
                    <a:pt x="0" y="6106287"/>
                    <a:pt x="0" y="6018657"/>
                  </a:cubicBezTo>
                  <a:close/>
                </a:path>
              </a:pathLst>
            </a:custGeom>
            <a:solidFill>
              <a:srgbClr val="FFFFFF"/>
            </a:solidFill>
            <a:ln w="12700">
              <a:solidFill>
                <a:srgbClr val="000000"/>
              </a:solidFill>
            </a:ln>
          </p:spPr>
        </p:sp>
        <p:sp>
          <p:nvSpPr>
            <p:cNvPr id="10" name="Freeform 10"/>
            <p:cNvSpPr/>
            <p:nvPr/>
          </p:nvSpPr>
          <p:spPr>
            <a:xfrm>
              <a:off x="0" y="0"/>
              <a:ext cx="7006590" cy="6190107"/>
            </a:xfrm>
            <a:custGeom>
              <a:avLst/>
              <a:gdLst/>
              <a:ahLst/>
              <a:cxnLst/>
              <a:rect l="l" t="t" r="r" b="b"/>
              <a:pathLst>
                <a:path w="7006590" h="6190107">
                  <a:moveTo>
                    <a:pt x="0" y="165100"/>
                  </a:moveTo>
                  <a:cubicBezTo>
                    <a:pt x="0" y="73914"/>
                    <a:pt x="73914" y="0"/>
                    <a:pt x="165100" y="0"/>
                  </a:cubicBezTo>
                  <a:lnTo>
                    <a:pt x="6841490" y="0"/>
                  </a:lnTo>
                  <a:lnTo>
                    <a:pt x="6841490" y="6350"/>
                  </a:lnTo>
                  <a:lnTo>
                    <a:pt x="6841490" y="0"/>
                  </a:lnTo>
                  <a:cubicBezTo>
                    <a:pt x="6932676" y="0"/>
                    <a:pt x="7006590" y="73914"/>
                    <a:pt x="7006590" y="165100"/>
                  </a:cubicBezTo>
                  <a:lnTo>
                    <a:pt x="7000240" y="165100"/>
                  </a:lnTo>
                  <a:lnTo>
                    <a:pt x="7006590" y="165100"/>
                  </a:lnTo>
                  <a:lnTo>
                    <a:pt x="7006590" y="6025007"/>
                  </a:lnTo>
                  <a:lnTo>
                    <a:pt x="7000240" y="6025007"/>
                  </a:lnTo>
                  <a:lnTo>
                    <a:pt x="7006590" y="6025007"/>
                  </a:lnTo>
                  <a:cubicBezTo>
                    <a:pt x="7006590" y="6116193"/>
                    <a:pt x="6932676" y="6190107"/>
                    <a:pt x="6841490" y="6190107"/>
                  </a:cubicBezTo>
                  <a:lnTo>
                    <a:pt x="6841490" y="6183757"/>
                  </a:lnTo>
                  <a:lnTo>
                    <a:pt x="6841490" y="6190107"/>
                  </a:lnTo>
                  <a:lnTo>
                    <a:pt x="165100" y="6190107"/>
                  </a:lnTo>
                  <a:lnTo>
                    <a:pt x="165100" y="6183757"/>
                  </a:lnTo>
                  <a:lnTo>
                    <a:pt x="165100" y="6190107"/>
                  </a:lnTo>
                  <a:cubicBezTo>
                    <a:pt x="73914" y="6190107"/>
                    <a:pt x="0" y="6116193"/>
                    <a:pt x="0" y="6025007"/>
                  </a:cubicBezTo>
                  <a:lnTo>
                    <a:pt x="0" y="165100"/>
                  </a:lnTo>
                  <a:lnTo>
                    <a:pt x="6350" y="165100"/>
                  </a:lnTo>
                  <a:lnTo>
                    <a:pt x="0" y="165100"/>
                  </a:lnTo>
                  <a:moveTo>
                    <a:pt x="12700" y="165100"/>
                  </a:moveTo>
                  <a:lnTo>
                    <a:pt x="12700" y="6025007"/>
                  </a:lnTo>
                  <a:lnTo>
                    <a:pt x="6350" y="6025007"/>
                  </a:lnTo>
                  <a:lnTo>
                    <a:pt x="12700" y="6025007"/>
                  </a:lnTo>
                  <a:cubicBezTo>
                    <a:pt x="12700" y="6109208"/>
                    <a:pt x="80899" y="6177407"/>
                    <a:pt x="165100" y="6177407"/>
                  </a:cubicBezTo>
                  <a:lnTo>
                    <a:pt x="6841490" y="6177407"/>
                  </a:lnTo>
                  <a:cubicBezTo>
                    <a:pt x="6925691" y="6177407"/>
                    <a:pt x="6993890" y="6109208"/>
                    <a:pt x="6993890" y="6025007"/>
                  </a:cubicBezTo>
                  <a:lnTo>
                    <a:pt x="6993890" y="165100"/>
                  </a:lnTo>
                  <a:cubicBezTo>
                    <a:pt x="6993890" y="80899"/>
                    <a:pt x="6925691" y="12700"/>
                    <a:pt x="6841490" y="12700"/>
                  </a:cubicBezTo>
                  <a:lnTo>
                    <a:pt x="165100" y="12700"/>
                  </a:lnTo>
                  <a:lnTo>
                    <a:pt x="165100" y="6350"/>
                  </a:lnTo>
                  <a:lnTo>
                    <a:pt x="165100" y="12700"/>
                  </a:lnTo>
                  <a:cubicBezTo>
                    <a:pt x="80899" y="12700"/>
                    <a:pt x="12700" y="80899"/>
                    <a:pt x="12700" y="165100"/>
                  </a:cubicBezTo>
                  <a:close/>
                </a:path>
              </a:pathLst>
            </a:custGeom>
            <a:solidFill>
              <a:srgbClr val="F8ECD3"/>
            </a:solidFill>
            <a:ln w="12700">
              <a:solidFill>
                <a:srgbClr val="000000"/>
              </a:solidFill>
            </a:ln>
          </p:spPr>
        </p:sp>
      </p:grpSp>
      <p:sp>
        <p:nvSpPr>
          <p:cNvPr id="11" name="TextBox 11"/>
          <p:cNvSpPr txBox="1"/>
          <p:nvPr/>
        </p:nvSpPr>
        <p:spPr>
          <a:xfrm>
            <a:off x="1285280" y="4213771"/>
            <a:ext cx="4659362" cy="904875"/>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Loading Models Efficiently (Backend):</a:t>
            </a:r>
          </a:p>
        </p:txBody>
      </p:sp>
      <p:sp>
        <p:nvSpPr>
          <p:cNvPr id="12" name="TextBox 12"/>
          <p:cNvSpPr txBox="1"/>
          <p:nvPr/>
        </p:nvSpPr>
        <p:spPr>
          <a:xfrm>
            <a:off x="1285280" y="5203031"/>
            <a:ext cx="4659362" cy="280749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I used global variables and a get_models() function. This ensures the large AI models and the database connection are loaded only once when the server starts, not on every request.</a:t>
            </a:r>
          </a:p>
        </p:txBody>
      </p:sp>
      <p:grpSp>
        <p:nvGrpSpPr>
          <p:cNvPr id="13" name="Group 13"/>
          <p:cNvGrpSpPr/>
          <p:nvPr/>
        </p:nvGrpSpPr>
        <p:grpSpPr>
          <a:xfrm>
            <a:off x="6516440" y="3935016"/>
            <a:ext cx="5254973" cy="4642545"/>
            <a:chOff x="0" y="0"/>
            <a:chExt cx="7006630" cy="6190060"/>
          </a:xfrm>
        </p:grpSpPr>
        <p:sp>
          <p:nvSpPr>
            <p:cNvPr id="14" name="Freeform 14"/>
            <p:cNvSpPr/>
            <p:nvPr/>
          </p:nvSpPr>
          <p:spPr>
            <a:xfrm>
              <a:off x="6350" y="6350"/>
              <a:ext cx="6993890" cy="6177407"/>
            </a:xfrm>
            <a:custGeom>
              <a:avLst/>
              <a:gdLst/>
              <a:ahLst/>
              <a:cxnLst/>
              <a:rect l="l" t="t" r="r" b="b"/>
              <a:pathLst>
                <a:path w="6993890" h="6177407">
                  <a:moveTo>
                    <a:pt x="0" y="158750"/>
                  </a:moveTo>
                  <a:cubicBezTo>
                    <a:pt x="0" y="71120"/>
                    <a:pt x="71120" y="0"/>
                    <a:pt x="158750" y="0"/>
                  </a:cubicBezTo>
                  <a:lnTo>
                    <a:pt x="6835140" y="0"/>
                  </a:lnTo>
                  <a:cubicBezTo>
                    <a:pt x="6922897" y="0"/>
                    <a:pt x="6993890" y="71120"/>
                    <a:pt x="6993890" y="158750"/>
                  </a:cubicBezTo>
                  <a:lnTo>
                    <a:pt x="6993890" y="6018657"/>
                  </a:lnTo>
                  <a:cubicBezTo>
                    <a:pt x="6993890" y="6106287"/>
                    <a:pt x="6922770" y="6177407"/>
                    <a:pt x="6835140" y="6177407"/>
                  </a:cubicBezTo>
                  <a:lnTo>
                    <a:pt x="158750" y="6177407"/>
                  </a:lnTo>
                  <a:cubicBezTo>
                    <a:pt x="70993" y="6177407"/>
                    <a:pt x="0" y="6106287"/>
                    <a:pt x="0" y="6018657"/>
                  </a:cubicBezTo>
                  <a:close/>
                </a:path>
              </a:pathLst>
            </a:custGeom>
            <a:solidFill>
              <a:srgbClr val="FFFFFF"/>
            </a:solidFill>
            <a:ln w="12700">
              <a:solidFill>
                <a:srgbClr val="000000"/>
              </a:solidFill>
            </a:ln>
          </p:spPr>
        </p:sp>
        <p:sp>
          <p:nvSpPr>
            <p:cNvPr id="15" name="Freeform 15"/>
            <p:cNvSpPr/>
            <p:nvPr/>
          </p:nvSpPr>
          <p:spPr>
            <a:xfrm>
              <a:off x="0" y="0"/>
              <a:ext cx="7006590" cy="6190107"/>
            </a:xfrm>
            <a:custGeom>
              <a:avLst/>
              <a:gdLst/>
              <a:ahLst/>
              <a:cxnLst/>
              <a:rect l="l" t="t" r="r" b="b"/>
              <a:pathLst>
                <a:path w="7006590" h="6190107">
                  <a:moveTo>
                    <a:pt x="0" y="165100"/>
                  </a:moveTo>
                  <a:cubicBezTo>
                    <a:pt x="0" y="73914"/>
                    <a:pt x="73914" y="0"/>
                    <a:pt x="165100" y="0"/>
                  </a:cubicBezTo>
                  <a:lnTo>
                    <a:pt x="6841490" y="0"/>
                  </a:lnTo>
                  <a:lnTo>
                    <a:pt x="6841490" y="6350"/>
                  </a:lnTo>
                  <a:lnTo>
                    <a:pt x="6841490" y="0"/>
                  </a:lnTo>
                  <a:cubicBezTo>
                    <a:pt x="6932676" y="0"/>
                    <a:pt x="7006590" y="73914"/>
                    <a:pt x="7006590" y="165100"/>
                  </a:cubicBezTo>
                  <a:lnTo>
                    <a:pt x="7000240" y="165100"/>
                  </a:lnTo>
                  <a:lnTo>
                    <a:pt x="7006590" y="165100"/>
                  </a:lnTo>
                  <a:lnTo>
                    <a:pt x="7006590" y="6025007"/>
                  </a:lnTo>
                  <a:lnTo>
                    <a:pt x="7000240" y="6025007"/>
                  </a:lnTo>
                  <a:lnTo>
                    <a:pt x="7006590" y="6025007"/>
                  </a:lnTo>
                  <a:cubicBezTo>
                    <a:pt x="7006590" y="6116193"/>
                    <a:pt x="6932676" y="6190107"/>
                    <a:pt x="6841490" y="6190107"/>
                  </a:cubicBezTo>
                  <a:lnTo>
                    <a:pt x="6841490" y="6183757"/>
                  </a:lnTo>
                  <a:lnTo>
                    <a:pt x="6841490" y="6190107"/>
                  </a:lnTo>
                  <a:lnTo>
                    <a:pt x="165100" y="6190107"/>
                  </a:lnTo>
                  <a:lnTo>
                    <a:pt x="165100" y="6183757"/>
                  </a:lnTo>
                  <a:lnTo>
                    <a:pt x="165100" y="6190107"/>
                  </a:lnTo>
                  <a:cubicBezTo>
                    <a:pt x="73914" y="6190107"/>
                    <a:pt x="0" y="6116193"/>
                    <a:pt x="0" y="6025007"/>
                  </a:cubicBezTo>
                  <a:lnTo>
                    <a:pt x="0" y="165100"/>
                  </a:lnTo>
                  <a:lnTo>
                    <a:pt x="6350" y="165100"/>
                  </a:lnTo>
                  <a:lnTo>
                    <a:pt x="0" y="165100"/>
                  </a:lnTo>
                  <a:moveTo>
                    <a:pt x="12700" y="165100"/>
                  </a:moveTo>
                  <a:lnTo>
                    <a:pt x="12700" y="6025007"/>
                  </a:lnTo>
                  <a:lnTo>
                    <a:pt x="6350" y="6025007"/>
                  </a:lnTo>
                  <a:lnTo>
                    <a:pt x="12700" y="6025007"/>
                  </a:lnTo>
                  <a:cubicBezTo>
                    <a:pt x="12700" y="6109208"/>
                    <a:pt x="80899" y="6177407"/>
                    <a:pt x="165100" y="6177407"/>
                  </a:cubicBezTo>
                  <a:lnTo>
                    <a:pt x="6841490" y="6177407"/>
                  </a:lnTo>
                  <a:cubicBezTo>
                    <a:pt x="6925691" y="6177407"/>
                    <a:pt x="6993890" y="6109208"/>
                    <a:pt x="6993890" y="6025007"/>
                  </a:cubicBezTo>
                  <a:lnTo>
                    <a:pt x="6993890" y="165100"/>
                  </a:lnTo>
                  <a:cubicBezTo>
                    <a:pt x="6993890" y="80899"/>
                    <a:pt x="6925691" y="12700"/>
                    <a:pt x="6841490" y="12700"/>
                  </a:cubicBezTo>
                  <a:lnTo>
                    <a:pt x="165100" y="12700"/>
                  </a:lnTo>
                  <a:lnTo>
                    <a:pt x="165100" y="6350"/>
                  </a:lnTo>
                  <a:lnTo>
                    <a:pt x="165100" y="12700"/>
                  </a:lnTo>
                  <a:cubicBezTo>
                    <a:pt x="80899" y="12700"/>
                    <a:pt x="12700" y="80899"/>
                    <a:pt x="12700" y="165100"/>
                  </a:cubicBezTo>
                  <a:close/>
                </a:path>
              </a:pathLst>
            </a:custGeom>
            <a:solidFill>
              <a:srgbClr val="F8ECD3"/>
            </a:solidFill>
            <a:ln w="12700">
              <a:solidFill>
                <a:srgbClr val="000000"/>
              </a:solidFill>
            </a:ln>
          </p:spPr>
        </p:sp>
      </p:grpSp>
      <p:sp>
        <p:nvSpPr>
          <p:cNvPr id="16" name="TextBox 16"/>
          <p:cNvSpPr txBox="1"/>
          <p:nvPr/>
        </p:nvSpPr>
        <p:spPr>
          <a:xfrm>
            <a:off x="6814245" y="4213771"/>
            <a:ext cx="4659362" cy="904875"/>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FastAPI Endpoints (Backend):</a:t>
            </a:r>
          </a:p>
        </p:txBody>
      </p:sp>
      <p:sp>
        <p:nvSpPr>
          <p:cNvPr id="17" name="TextBox 17"/>
          <p:cNvSpPr txBox="1"/>
          <p:nvPr/>
        </p:nvSpPr>
        <p:spPr>
          <a:xfrm>
            <a:off x="6814245" y="5203031"/>
            <a:ext cx="4659362" cy="53935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Created two main endpoints:</a:t>
            </a:r>
          </a:p>
        </p:txBody>
      </p:sp>
      <p:sp>
        <p:nvSpPr>
          <p:cNvPr id="18" name="TextBox 18"/>
          <p:cNvSpPr txBox="1"/>
          <p:nvPr/>
        </p:nvSpPr>
        <p:spPr>
          <a:xfrm>
            <a:off x="6814245" y="5826770"/>
            <a:ext cx="4659362" cy="144661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POST /summarize: Takes text, runs the full ML pipeline, stores the result.</a:t>
            </a:r>
          </a:p>
        </p:txBody>
      </p:sp>
      <p:sp>
        <p:nvSpPr>
          <p:cNvPr id="19" name="TextBox 19"/>
          <p:cNvSpPr txBox="1"/>
          <p:nvPr/>
        </p:nvSpPr>
        <p:spPr>
          <a:xfrm>
            <a:off x="6814245" y="7286774"/>
            <a:ext cx="4659362" cy="992981"/>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2C2926"/>
                </a:solidFill>
                <a:latin typeface="Inter"/>
                <a:ea typeface="Inter"/>
                <a:cs typeface="Inter"/>
                <a:sym typeface="Inter"/>
              </a:rPr>
              <a:t>POST /search: Takes a query, finds similar summaries.</a:t>
            </a:r>
          </a:p>
        </p:txBody>
      </p:sp>
      <p:grpSp>
        <p:nvGrpSpPr>
          <p:cNvPr id="20" name="Group 20"/>
          <p:cNvGrpSpPr/>
          <p:nvPr/>
        </p:nvGrpSpPr>
        <p:grpSpPr>
          <a:xfrm>
            <a:off x="12045404" y="3935016"/>
            <a:ext cx="5254973" cy="4642545"/>
            <a:chOff x="0" y="0"/>
            <a:chExt cx="7006630" cy="6190060"/>
          </a:xfrm>
        </p:grpSpPr>
        <p:sp>
          <p:nvSpPr>
            <p:cNvPr id="21" name="Freeform 21"/>
            <p:cNvSpPr/>
            <p:nvPr/>
          </p:nvSpPr>
          <p:spPr>
            <a:xfrm>
              <a:off x="6350" y="6350"/>
              <a:ext cx="6993890" cy="6177407"/>
            </a:xfrm>
            <a:custGeom>
              <a:avLst/>
              <a:gdLst/>
              <a:ahLst/>
              <a:cxnLst/>
              <a:rect l="l" t="t" r="r" b="b"/>
              <a:pathLst>
                <a:path w="6993890" h="6177407">
                  <a:moveTo>
                    <a:pt x="0" y="158750"/>
                  </a:moveTo>
                  <a:cubicBezTo>
                    <a:pt x="0" y="71120"/>
                    <a:pt x="71120" y="0"/>
                    <a:pt x="158750" y="0"/>
                  </a:cubicBezTo>
                  <a:lnTo>
                    <a:pt x="6835140" y="0"/>
                  </a:lnTo>
                  <a:cubicBezTo>
                    <a:pt x="6922897" y="0"/>
                    <a:pt x="6993890" y="71120"/>
                    <a:pt x="6993890" y="158750"/>
                  </a:cubicBezTo>
                  <a:lnTo>
                    <a:pt x="6993890" y="6018657"/>
                  </a:lnTo>
                  <a:cubicBezTo>
                    <a:pt x="6993890" y="6106287"/>
                    <a:pt x="6922770" y="6177407"/>
                    <a:pt x="6835140" y="6177407"/>
                  </a:cubicBezTo>
                  <a:lnTo>
                    <a:pt x="158750" y="6177407"/>
                  </a:lnTo>
                  <a:cubicBezTo>
                    <a:pt x="70993" y="6177407"/>
                    <a:pt x="0" y="6106287"/>
                    <a:pt x="0" y="6018657"/>
                  </a:cubicBezTo>
                  <a:close/>
                </a:path>
              </a:pathLst>
            </a:custGeom>
            <a:solidFill>
              <a:srgbClr val="FFFFFF"/>
            </a:solidFill>
            <a:ln w="12700">
              <a:solidFill>
                <a:srgbClr val="000000"/>
              </a:solidFill>
            </a:ln>
          </p:spPr>
        </p:sp>
        <p:sp>
          <p:nvSpPr>
            <p:cNvPr id="22" name="Freeform 22"/>
            <p:cNvSpPr/>
            <p:nvPr/>
          </p:nvSpPr>
          <p:spPr>
            <a:xfrm>
              <a:off x="0" y="0"/>
              <a:ext cx="7006590" cy="6190107"/>
            </a:xfrm>
            <a:custGeom>
              <a:avLst/>
              <a:gdLst/>
              <a:ahLst/>
              <a:cxnLst/>
              <a:rect l="l" t="t" r="r" b="b"/>
              <a:pathLst>
                <a:path w="7006590" h="6190107">
                  <a:moveTo>
                    <a:pt x="0" y="165100"/>
                  </a:moveTo>
                  <a:cubicBezTo>
                    <a:pt x="0" y="73914"/>
                    <a:pt x="73914" y="0"/>
                    <a:pt x="165100" y="0"/>
                  </a:cubicBezTo>
                  <a:lnTo>
                    <a:pt x="6841490" y="0"/>
                  </a:lnTo>
                  <a:lnTo>
                    <a:pt x="6841490" y="6350"/>
                  </a:lnTo>
                  <a:lnTo>
                    <a:pt x="6841490" y="0"/>
                  </a:lnTo>
                  <a:cubicBezTo>
                    <a:pt x="6932676" y="0"/>
                    <a:pt x="7006590" y="73914"/>
                    <a:pt x="7006590" y="165100"/>
                  </a:cubicBezTo>
                  <a:lnTo>
                    <a:pt x="7000240" y="165100"/>
                  </a:lnTo>
                  <a:lnTo>
                    <a:pt x="7006590" y="165100"/>
                  </a:lnTo>
                  <a:lnTo>
                    <a:pt x="7006590" y="6025007"/>
                  </a:lnTo>
                  <a:lnTo>
                    <a:pt x="7000240" y="6025007"/>
                  </a:lnTo>
                  <a:lnTo>
                    <a:pt x="7006590" y="6025007"/>
                  </a:lnTo>
                  <a:cubicBezTo>
                    <a:pt x="7006590" y="6116193"/>
                    <a:pt x="6932676" y="6190107"/>
                    <a:pt x="6841490" y="6190107"/>
                  </a:cubicBezTo>
                  <a:lnTo>
                    <a:pt x="6841490" y="6183757"/>
                  </a:lnTo>
                  <a:lnTo>
                    <a:pt x="6841490" y="6190107"/>
                  </a:lnTo>
                  <a:lnTo>
                    <a:pt x="165100" y="6190107"/>
                  </a:lnTo>
                  <a:lnTo>
                    <a:pt x="165100" y="6183757"/>
                  </a:lnTo>
                  <a:lnTo>
                    <a:pt x="165100" y="6190107"/>
                  </a:lnTo>
                  <a:cubicBezTo>
                    <a:pt x="73914" y="6190107"/>
                    <a:pt x="0" y="6116193"/>
                    <a:pt x="0" y="6025007"/>
                  </a:cubicBezTo>
                  <a:lnTo>
                    <a:pt x="0" y="165100"/>
                  </a:lnTo>
                  <a:lnTo>
                    <a:pt x="6350" y="165100"/>
                  </a:lnTo>
                  <a:lnTo>
                    <a:pt x="0" y="165100"/>
                  </a:lnTo>
                  <a:moveTo>
                    <a:pt x="12700" y="165100"/>
                  </a:moveTo>
                  <a:lnTo>
                    <a:pt x="12700" y="6025007"/>
                  </a:lnTo>
                  <a:lnTo>
                    <a:pt x="6350" y="6025007"/>
                  </a:lnTo>
                  <a:lnTo>
                    <a:pt x="12700" y="6025007"/>
                  </a:lnTo>
                  <a:cubicBezTo>
                    <a:pt x="12700" y="6109208"/>
                    <a:pt x="80899" y="6177407"/>
                    <a:pt x="165100" y="6177407"/>
                  </a:cubicBezTo>
                  <a:lnTo>
                    <a:pt x="6841490" y="6177407"/>
                  </a:lnTo>
                  <a:cubicBezTo>
                    <a:pt x="6925691" y="6177407"/>
                    <a:pt x="6993890" y="6109208"/>
                    <a:pt x="6993890" y="6025007"/>
                  </a:cubicBezTo>
                  <a:lnTo>
                    <a:pt x="6993890" y="165100"/>
                  </a:lnTo>
                  <a:cubicBezTo>
                    <a:pt x="6993890" y="80899"/>
                    <a:pt x="6925691" y="12700"/>
                    <a:pt x="6841490" y="12700"/>
                  </a:cubicBezTo>
                  <a:lnTo>
                    <a:pt x="165100" y="12700"/>
                  </a:lnTo>
                  <a:lnTo>
                    <a:pt x="165100" y="6350"/>
                  </a:lnTo>
                  <a:lnTo>
                    <a:pt x="165100" y="12700"/>
                  </a:lnTo>
                  <a:cubicBezTo>
                    <a:pt x="80899" y="12700"/>
                    <a:pt x="12700" y="80899"/>
                    <a:pt x="12700" y="165100"/>
                  </a:cubicBezTo>
                  <a:close/>
                </a:path>
              </a:pathLst>
            </a:custGeom>
            <a:solidFill>
              <a:srgbClr val="F8ECD3"/>
            </a:solidFill>
            <a:ln w="12700">
              <a:solidFill>
                <a:srgbClr val="000000"/>
              </a:solidFill>
            </a:ln>
          </p:spPr>
        </p:sp>
      </p:grpSp>
      <p:sp>
        <p:nvSpPr>
          <p:cNvPr id="23" name="TextBox 23"/>
          <p:cNvSpPr txBox="1"/>
          <p:nvPr/>
        </p:nvSpPr>
        <p:spPr>
          <a:xfrm>
            <a:off x="12343210" y="4213771"/>
            <a:ext cx="3544044" cy="461962"/>
          </a:xfrm>
          <a:prstGeom prst="rect">
            <a:avLst/>
          </a:prstGeom>
        </p:spPr>
        <p:txBody>
          <a:bodyPr lIns="0" tIns="0" rIns="0" bIns="0" rtlCol="0" anchor="t">
            <a:spAutoFit/>
          </a:bodyPr>
          <a:lstStyle/>
          <a:p>
            <a:pPr algn="l">
              <a:lnSpc>
                <a:spcPts val="3437"/>
              </a:lnSpc>
            </a:pPr>
            <a:r>
              <a:rPr lang="en-US" sz="2750" b="1">
                <a:solidFill>
                  <a:srgbClr val="2C2926"/>
                </a:solidFill>
                <a:latin typeface="Bricolage Grotesque Bold"/>
                <a:ea typeface="Bricolage Grotesque Bold"/>
                <a:cs typeface="Bricolage Grotesque Bold"/>
                <a:sym typeface="Bricolage Grotesque Bold"/>
              </a:rPr>
              <a:t>Gradio UI (Frontend):</a:t>
            </a:r>
          </a:p>
        </p:txBody>
      </p:sp>
      <p:sp>
        <p:nvSpPr>
          <p:cNvPr id="24" name="TextBox 24"/>
          <p:cNvSpPr txBox="1"/>
          <p:nvPr/>
        </p:nvSpPr>
        <p:spPr>
          <a:xfrm>
            <a:off x="12343210" y="4760119"/>
            <a:ext cx="4659362" cy="2807494"/>
          </a:xfrm>
          <a:prstGeom prst="rect">
            <a:avLst/>
          </a:prstGeom>
        </p:spPr>
        <p:txBody>
          <a:bodyPr lIns="0" tIns="0" rIns="0" bIns="0" rtlCol="0" anchor="t">
            <a:spAutoFit/>
          </a:bodyPr>
          <a:lstStyle/>
          <a:p>
            <a:pPr algn="l">
              <a:lnSpc>
                <a:spcPts val="3562"/>
              </a:lnSpc>
            </a:pPr>
            <a:r>
              <a:rPr lang="en-US" sz="2187">
                <a:solidFill>
                  <a:srgbClr val="2C2926"/>
                </a:solidFill>
                <a:latin typeface="Inter"/>
                <a:ea typeface="Inter"/>
                <a:cs typeface="Inter"/>
                <a:sym typeface="Inter"/>
              </a:rPr>
              <a:t>Built a clean interface with gr.Blocks(). It has two tabs connected to Python functions that call the backend API, handle errors, and format the results for display.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a:ln w="12700">
              <a:solidFill>
                <a:srgbClr val="000000"/>
              </a:solidFill>
            </a:ln>
          </p:spPr>
        </p:sp>
      </p:grpSp>
      <p:sp>
        <p:nvSpPr>
          <p:cNvPr id="6" name="TextBox 6"/>
          <p:cNvSpPr txBox="1"/>
          <p:nvPr/>
        </p:nvSpPr>
        <p:spPr>
          <a:xfrm>
            <a:off x="891629" y="671959"/>
            <a:ext cx="7743379" cy="824507"/>
          </a:xfrm>
          <a:prstGeom prst="rect">
            <a:avLst/>
          </a:prstGeom>
        </p:spPr>
        <p:txBody>
          <a:bodyPr lIns="0" tIns="0" rIns="0" bIns="0" rtlCol="0" anchor="t">
            <a:spAutoFit/>
          </a:bodyPr>
          <a:lstStyle/>
          <a:p>
            <a:pPr algn="l">
              <a:lnSpc>
                <a:spcPts val="6249"/>
              </a:lnSpc>
            </a:pPr>
            <a:r>
              <a:rPr lang="en-US" sz="4999" b="1">
                <a:solidFill>
                  <a:srgbClr val="2C2926"/>
                </a:solidFill>
                <a:latin typeface="Bricolage Grotesque Bold"/>
                <a:ea typeface="Bricolage Grotesque Bold"/>
                <a:cs typeface="Bricolage Grotesque Bold"/>
                <a:sym typeface="Bricolage Grotesque Bold"/>
              </a:rPr>
              <a:t>Challenges and Solutions</a:t>
            </a:r>
          </a:p>
        </p:txBody>
      </p:sp>
      <p:sp>
        <p:nvSpPr>
          <p:cNvPr id="7" name="TextBox 7"/>
          <p:cNvSpPr txBox="1"/>
          <p:nvPr/>
        </p:nvSpPr>
        <p:spPr>
          <a:xfrm>
            <a:off x="891629" y="1929705"/>
            <a:ext cx="16504741" cy="483840"/>
          </a:xfrm>
          <a:prstGeom prst="rect">
            <a:avLst/>
          </a:prstGeom>
        </p:spPr>
        <p:txBody>
          <a:bodyPr lIns="0" tIns="0" rIns="0" bIns="0" rtlCol="0" anchor="t">
            <a:spAutoFit/>
          </a:bodyPr>
          <a:lstStyle/>
          <a:p>
            <a:pPr algn="l">
              <a:lnSpc>
                <a:spcPts val="3187"/>
              </a:lnSpc>
            </a:pPr>
            <a:r>
              <a:rPr lang="en-US" sz="2000">
                <a:solidFill>
                  <a:srgbClr val="2C2926"/>
                </a:solidFill>
                <a:latin typeface="Inter"/>
                <a:ea typeface="Inter"/>
                <a:cs typeface="Inter"/>
                <a:sym typeface="Inter"/>
              </a:rPr>
              <a:t>I faced a couple of practical problems and here is how I solved them.</a:t>
            </a:r>
          </a:p>
        </p:txBody>
      </p:sp>
      <p:grpSp>
        <p:nvGrpSpPr>
          <p:cNvPr id="8" name="Group 8"/>
          <p:cNvGrpSpPr/>
          <p:nvPr/>
        </p:nvGrpSpPr>
        <p:grpSpPr>
          <a:xfrm>
            <a:off x="891629" y="3082081"/>
            <a:ext cx="5331767" cy="6506021"/>
            <a:chOff x="0" y="0"/>
            <a:chExt cx="7109023" cy="8674695"/>
          </a:xfrm>
        </p:grpSpPr>
        <p:sp>
          <p:nvSpPr>
            <p:cNvPr id="9" name="Freeform 9"/>
            <p:cNvSpPr/>
            <p:nvPr/>
          </p:nvSpPr>
          <p:spPr>
            <a:xfrm>
              <a:off x="0" y="0"/>
              <a:ext cx="7108952" cy="8674608"/>
            </a:xfrm>
            <a:custGeom>
              <a:avLst/>
              <a:gdLst/>
              <a:ahLst/>
              <a:cxnLst/>
              <a:rect l="l" t="t" r="r" b="b"/>
              <a:pathLst>
                <a:path w="7108952" h="8674608">
                  <a:moveTo>
                    <a:pt x="0" y="182880"/>
                  </a:moveTo>
                  <a:cubicBezTo>
                    <a:pt x="0" y="81915"/>
                    <a:pt x="81915" y="0"/>
                    <a:pt x="182880" y="0"/>
                  </a:cubicBezTo>
                  <a:lnTo>
                    <a:pt x="6926072" y="0"/>
                  </a:lnTo>
                  <a:cubicBezTo>
                    <a:pt x="7027037" y="0"/>
                    <a:pt x="7108952" y="81915"/>
                    <a:pt x="7108952" y="182880"/>
                  </a:cubicBezTo>
                  <a:lnTo>
                    <a:pt x="7108952" y="8491728"/>
                  </a:lnTo>
                  <a:cubicBezTo>
                    <a:pt x="7108952" y="8592693"/>
                    <a:pt x="7027037" y="8674608"/>
                    <a:pt x="6926072" y="8674608"/>
                  </a:cubicBezTo>
                  <a:lnTo>
                    <a:pt x="182880" y="8674608"/>
                  </a:lnTo>
                  <a:cubicBezTo>
                    <a:pt x="81915" y="8674608"/>
                    <a:pt x="0" y="8592693"/>
                    <a:pt x="0" y="8491728"/>
                  </a:cubicBezTo>
                  <a:close/>
                </a:path>
              </a:pathLst>
            </a:custGeom>
            <a:solidFill>
              <a:srgbClr val="FFFFFF">
                <a:alpha val="90196"/>
              </a:srgbClr>
            </a:solidFill>
            <a:ln w="12700">
              <a:solidFill>
                <a:srgbClr val="000000"/>
              </a:solidFill>
            </a:ln>
          </p:spPr>
        </p:sp>
      </p:grpSp>
      <p:grpSp>
        <p:nvGrpSpPr>
          <p:cNvPr id="10" name="Group 10"/>
          <p:cNvGrpSpPr>
            <a:grpSpLocks noChangeAspect="1"/>
          </p:cNvGrpSpPr>
          <p:nvPr/>
        </p:nvGrpSpPr>
        <p:grpSpPr>
          <a:xfrm>
            <a:off x="891629" y="3053506"/>
            <a:ext cx="5331767" cy="114300"/>
            <a:chOff x="0" y="0"/>
            <a:chExt cx="7109023" cy="152400"/>
          </a:xfrm>
        </p:grpSpPr>
        <p:sp>
          <p:nvSpPr>
            <p:cNvPr id="11" name="Freeform 11" descr="preencoded.png"/>
            <p:cNvSpPr/>
            <p:nvPr/>
          </p:nvSpPr>
          <p:spPr>
            <a:xfrm>
              <a:off x="0" y="0"/>
              <a:ext cx="7109079" cy="152400"/>
            </a:xfrm>
            <a:custGeom>
              <a:avLst/>
              <a:gdLst/>
              <a:ahLst/>
              <a:cxnLst/>
              <a:rect l="l" t="t" r="r" b="b"/>
              <a:pathLst>
                <a:path w="7109079" h="152400">
                  <a:moveTo>
                    <a:pt x="0" y="0"/>
                  </a:moveTo>
                  <a:lnTo>
                    <a:pt x="7109079" y="0"/>
                  </a:lnTo>
                  <a:lnTo>
                    <a:pt x="7109079" y="152400"/>
                  </a:lnTo>
                  <a:lnTo>
                    <a:pt x="0" y="152400"/>
                  </a:lnTo>
                  <a:lnTo>
                    <a:pt x="0" y="0"/>
                  </a:lnTo>
                  <a:close/>
                </a:path>
              </a:pathLst>
            </a:custGeom>
            <a:blipFill>
              <a:blip r:embed="rId4"/>
              <a:stretch>
                <a:fillRect l="-20" r="-20"/>
              </a:stretch>
            </a:blipFill>
          </p:spPr>
        </p:sp>
      </p:grpSp>
      <p:grpSp>
        <p:nvGrpSpPr>
          <p:cNvPr id="12" name="Group 12"/>
          <p:cNvGrpSpPr>
            <a:grpSpLocks noChangeAspect="1"/>
          </p:cNvGrpSpPr>
          <p:nvPr/>
        </p:nvGrpSpPr>
        <p:grpSpPr>
          <a:xfrm>
            <a:off x="3175322" y="2700040"/>
            <a:ext cx="764232" cy="764232"/>
            <a:chOff x="0" y="0"/>
            <a:chExt cx="1018977" cy="1018977"/>
          </a:xfrm>
        </p:grpSpPr>
        <p:sp>
          <p:nvSpPr>
            <p:cNvPr id="13" name="Freeform 13" descr="preencoded.png"/>
            <p:cNvSpPr/>
            <p:nvPr/>
          </p:nvSpPr>
          <p:spPr>
            <a:xfrm>
              <a:off x="0" y="0"/>
              <a:ext cx="1018921" cy="1018921"/>
            </a:xfrm>
            <a:custGeom>
              <a:avLst/>
              <a:gdLst/>
              <a:ahLst/>
              <a:cxnLst/>
              <a:rect l="l" t="t" r="r" b="b"/>
              <a:pathLst>
                <a:path w="1018921" h="1018921">
                  <a:moveTo>
                    <a:pt x="0" y="0"/>
                  </a:moveTo>
                  <a:lnTo>
                    <a:pt x="1018921" y="0"/>
                  </a:lnTo>
                  <a:lnTo>
                    <a:pt x="1018921" y="1018921"/>
                  </a:lnTo>
                  <a:lnTo>
                    <a:pt x="0" y="1018921"/>
                  </a:lnTo>
                  <a:lnTo>
                    <a:pt x="0" y="0"/>
                  </a:lnTo>
                  <a:close/>
                </a:path>
              </a:pathLst>
            </a:custGeom>
            <a:blipFill>
              <a:blip r:embed="rId5"/>
              <a:stretch>
                <a:fillRect r="-5" b="-5"/>
              </a:stretch>
            </a:blipFill>
          </p:spPr>
        </p:sp>
      </p:grpSp>
      <p:sp>
        <p:nvSpPr>
          <p:cNvPr id="14" name="TextBox 14"/>
          <p:cNvSpPr txBox="1"/>
          <p:nvPr/>
        </p:nvSpPr>
        <p:spPr>
          <a:xfrm>
            <a:off x="3404517" y="2795885"/>
            <a:ext cx="305693" cy="477291"/>
          </a:xfrm>
          <a:prstGeom prst="rect">
            <a:avLst/>
          </a:prstGeom>
        </p:spPr>
        <p:txBody>
          <a:bodyPr lIns="0" tIns="0" rIns="0" bIns="0" rtlCol="0" anchor="t">
            <a:spAutoFit/>
          </a:bodyPr>
          <a:lstStyle/>
          <a:p>
            <a:pPr algn="l">
              <a:lnSpc>
                <a:spcPts val="3812"/>
              </a:lnSpc>
            </a:pPr>
            <a:r>
              <a:rPr lang="en-US" sz="2375" b="1">
                <a:solidFill>
                  <a:srgbClr val="000000"/>
                </a:solidFill>
                <a:latin typeface="Bricolage Grotesque Bold"/>
                <a:ea typeface="Bricolage Grotesque Bold"/>
                <a:cs typeface="Bricolage Grotesque Bold"/>
                <a:sym typeface="Bricolage Grotesque Bold"/>
              </a:rPr>
              <a:t>1</a:t>
            </a:r>
          </a:p>
        </p:txBody>
      </p:sp>
      <p:sp>
        <p:nvSpPr>
          <p:cNvPr id="15" name="TextBox 15"/>
          <p:cNvSpPr txBox="1"/>
          <p:nvPr/>
        </p:nvSpPr>
        <p:spPr>
          <a:xfrm>
            <a:off x="1174849" y="3699867"/>
            <a:ext cx="4765327" cy="815280"/>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Challenge 1: Large Model Downloads in Docker.</a:t>
            </a:r>
          </a:p>
        </p:txBody>
      </p:sp>
      <p:sp>
        <p:nvSpPr>
          <p:cNvPr id="16" name="TextBox 16"/>
          <p:cNvSpPr txBox="1"/>
          <p:nvPr/>
        </p:nvSpPr>
        <p:spPr>
          <a:xfrm>
            <a:off x="1174849" y="4591794"/>
            <a:ext cx="4765327" cy="170676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Problem:</a:t>
            </a:r>
            <a:r>
              <a:rPr lang="en-US" sz="2000">
                <a:solidFill>
                  <a:srgbClr val="2C2926"/>
                </a:solidFill>
                <a:latin typeface="Inter"/>
                <a:ea typeface="Inter"/>
                <a:cs typeface="Inter"/>
                <a:sym typeface="Inter"/>
              </a:rPr>
              <a:t> The standard Hugging Face models are huge and can fail to download inside a Docker build in China.</a:t>
            </a:r>
          </a:p>
        </p:txBody>
      </p:sp>
      <p:sp>
        <p:nvSpPr>
          <p:cNvPr id="17" name="TextBox 17"/>
          <p:cNvSpPr txBox="1"/>
          <p:nvPr/>
        </p:nvSpPr>
        <p:spPr>
          <a:xfrm>
            <a:off x="1174849" y="6375201"/>
            <a:ext cx="4765327" cy="292968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Solution:</a:t>
            </a:r>
            <a:r>
              <a:rPr lang="en-US" sz="2000">
                <a:solidFill>
                  <a:srgbClr val="2C2926"/>
                </a:solidFill>
                <a:latin typeface="Inter"/>
                <a:ea typeface="Inter"/>
                <a:cs typeface="Inter"/>
                <a:sym typeface="Inter"/>
              </a:rPr>
              <a:t> I used a very small model (sshleifer/tiny-distilbart-cnn-12-6, ~30MB) for the summarizer to demonstrate the pipeline. For the embedding model, I relied on the Aliyun mirror for the sentence-transformers library.</a:t>
            </a:r>
          </a:p>
        </p:txBody>
      </p:sp>
      <p:grpSp>
        <p:nvGrpSpPr>
          <p:cNvPr id="18" name="Group 18"/>
          <p:cNvGrpSpPr/>
          <p:nvPr/>
        </p:nvGrpSpPr>
        <p:grpSpPr>
          <a:xfrm>
            <a:off x="6478041" y="3082081"/>
            <a:ext cx="5331767" cy="6506021"/>
            <a:chOff x="0" y="0"/>
            <a:chExt cx="7109023" cy="8674695"/>
          </a:xfrm>
        </p:grpSpPr>
        <p:sp>
          <p:nvSpPr>
            <p:cNvPr id="19" name="Freeform 19"/>
            <p:cNvSpPr/>
            <p:nvPr/>
          </p:nvSpPr>
          <p:spPr>
            <a:xfrm>
              <a:off x="0" y="0"/>
              <a:ext cx="7108952" cy="8674608"/>
            </a:xfrm>
            <a:custGeom>
              <a:avLst/>
              <a:gdLst/>
              <a:ahLst/>
              <a:cxnLst/>
              <a:rect l="l" t="t" r="r" b="b"/>
              <a:pathLst>
                <a:path w="7108952" h="8674608">
                  <a:moveTo>
                    <a:pt x="0" y="182880"/>
                  </a:moveTo>
                  <a:cubicBezTo>
                    <a:pt x="0" y="81915"/>
                    <a:pt x="81915" y="0"/>
                    <a:pt x="182880" y="0"/>
                  </a:cubicBezTo>
                  <a:lnTo>
                    <a:pt x="6926072" y="0"/>
                  </a:lnTo>
                  <a:cubicBezTo>
                    <a:pt x="7027037" y="0"/>
                    <a:pt x="7108952" y="81915"/>
                    <a:pt x="7108952" y="182880"/>
                  </a:cubicBezTo>
                  <a:lnTo>
                    <a:pt x="7108952" y="8491728"/>
                  </a:lnTo>
                  <a:cubicBezTo>
                    <a:pt x="7108952" y="8592693"/>
                    <a:pt x="7027037" y="8674608"/>
                    <a:pt x="6926072" y="8674608"/>
                  </a:cubicBezTo>
                  <a:lnTo>
                    <a:pt x="182880" y="8674608"/>
                  </a:lnTo>
                  <a:cubicBezTo>
                    <a:pt x="81915" y="8674608"/>
                    <a:pt x="0" y="8592693"/>
                    <a:pt x="0" y="8491728"/>
                  </a:cubicBezTo>
                  <a:close/>
                </a:path>
              </a:pathLst>
            </a:custGeom>
            <a:solidFill>
              <a:srgbClr val="FFFFFF">
                <a:alpha val="90196"/>
              </a:srgbClr>
            </a:solidFill>
            <a:ln w="12700">
              <a:solidFill>
                <a:srgbClr val="000000"/>
              </a:solidFill>
            </a:ln>
          </p:spPr>
        </p:sp>
      </p:grpSp>
      <p:grpSp>
        <p:nvGrpSpPr>
          <p:cNvPr id="20" name="Group 20"/>
          <p:cNvGrpSpPr>
            <a:grpSpLocks noChangeAspect="1"/>
          </p:cNvGrpSpPr>
          <p:nvPr/>
        </p:nvGrpSpPr>
        <p:grpSpPr>
          <a:xfrm>
            <a:off x="6478041" y="3053506"/>
            <a:ext cx="5331767" cy="114300"/>
            <a:chOff x="0" y="0"/>
            <a:chExt cx="7109023" cy="152400"/>
          </a:xfrm>
        </p:grpSpPr>
        <p:sp>
          <p:nvSpPr>
            <p:cNvPr id="21" name="Freeform 21" descr="preencoded.png"/>
            <p:cNvSpPr/>
            <p:nvPr/>
          </p:nvSpPr>
          <p:spPr>
            <a:xfrm>
              <a:off x="0" y="0"/>
              <a:ext cx="7109079" cy="152400"/>
            </a:xfrm>
            <a:custGeom>
              <a:avLst/>
              <a:gdLst/>
              <a:ahLst/>
              <a:cxnLst/>
              <a:rect l="l" t="t" r="r" b="b"/>
              <a:pathLst>
                <a:path w="7109079" h="152400">
                  <a:moveTo>
                    <a:pt x="0" y="0"/>
                  </a:moveTo>
                  <a:lnTo>
                    <a:pt x="7109079" y="0"/>
                  </a:lnTo>
                  <a:lnTo>
                    <a:pt x="7109079" y="152400"/>
                  </a:lnTo>
                  <a:lnTo>
                    <a:pt x="0" y="152400"/>
                  </a:lnTo>
                  <a:lnTo>
                    <a:pt x="0" y="0"/>
                  </a:lnTo>
                  <a:close/>
                </a:path>
              </a:pathLst>
            </a:custGeom>
            <a:blipFill>
              <a:blip r:embed="rId4"/>
              <a:stretch>
                <a:fillRect l="-20" r="-20"/>
              </a:stretch>
            </a:blipFill>
          </p:spPr>
        </p:sp>
      </p:grpSp>
      <p:grpSp>
        <p:nvGrpSpPr>
          <p:cNvPr id="22" name="Group 22"/>
          <p:cNvGrpSpPr>
            <a:grpSpLocks noChangeAspect="1"/>
          </p:cNvGrpSpPr>
          <p:nvPr/>
        </p:nvGrpSpPr>
        <p:grpSpPr>
          <a:xfrm>
            <a:off x="8761735" y="2700040"/>
            <a:ext cx="764232" cy="764232"/>
            <a:chOff x="0" y="0"/>
            <a:chExt cx="1018977" cy="1018977"/>
          </a:xfrm>
        </p:grpSpPr>
        <p:sp>
          <p:nvSpPr>
            <p:cNvPr id="23" name="Freeform 23" descr="preencoded.png"/>
            <p:cNvSpPr/>
            <p:nvPr/>
          </p:nvSpPr>
          <p:spPr>
            <a:xfrm>
              <a:off x="0" y="0"/>
              <a:ext cx="1018921" cy="1018921"/>
            </a:xfrm>
            <a:custGeom>
              <a:avLst/>
              <a:gdLst/>
              <a:ahLst/>
              <a:cxnLst/>
              <a:rect l="l" t="t" r="r" b="b"/>
              <a:pathLst>
                <a:path w="1018921" h="1018921">
                  <a:moveTo>
                    <a:pt x="0" y="0"/>
                  </a:moveTo>
                  <a:lnTo>
                    <a:pt x="1018921" y="0"/>
                  </a:lnTo>
                  <a:lnTo>
                    <a:pt x="1018921" y="1018921"/>
                  </a:lnTo>
                  <a:lnTo>
                    <a:pt x="0" y="1018921"/>
                  </a:lnTo>
                  <a:lnTo>
                    <a:pt x="0" y="0"/>
                  </a:lnTo>
                  <a:close/>
                </a:path>
              </a:pathLst>
            </a:custGeom>
            <a:blipFill>
              <a:blip r:embed="rId5"/>
              <a:stretch>
                <a:fillRect r="-5" b="-5"/>
              </a:stretch>
            </a:blipFill>
          </p:spPr>
        </p:sp>
      </p:grpSp>
      <p:sp>
        <p:nvSpPr>
          <p:cNvPr id="24" name="TextBox 24"/>
          <p:cNvSpPr txBox="1"/>
          <p:nvPr/>
        </p:nvSpPr>
        <p:spPr>
          <a:xfrm>
            <a:off x="8990930" y="2795885"/>
            <a:ext cx="305692" cy="477291"/>
          </a:xfrm>
          <a:prstGeom prst="rect">
            <a:avLst/>
          </a:prstGeom>
        </p:spPr>
        <p:txBody>
          <a:bodyPr lIns="0" tIns="0" rIns="0" bIns="0" rtlCol="0" anchor="t">
            <a:spAutoFit/>
          </a:bodyPr>
          <a:lstStyle/>
          <a:p>
            <a:pPr algn="l">
              <a:lnSpc>
                <a:spcPts val="3812"/>
              </a:lnSpc>
            </a:pPr>
            <a:r>
              <a:rPr lang="en-US" sz="2375" b="1">
                <a:solidFill>
                  <a:srgbClr val="000000"/>
                </a:solidFill>
                <a:latin typeface="Bricolage Grotesque Bold"/>
                <a:ea typeface="Bricolage Grotesque Bold"/>
                <a:cs typeface="Bricolage Grotesque Bold"/>
                <a:sym typeface="Bricolage Grotesque Bold"/>
              </a:rPr>
              <a:t>2</a:t>
            </a:r>
          </a:p>
        </p:txBody>
      </p:sp>
      <p:sp>
        <p:nvSpPr>
          <p:cNvPr id="25" name="TextBox 25"/>
          <p:cNvSpPr txBox="1"/>
          <p:nvPr/>
        </p:nvSpPr>
        <p:spPr>
          <a:xfrm>
            <a:off x="6761261" y="3699867"/>
            <a:ext cx="4765327" cy="815280"/>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Challenge 2: Docker Build Failures with PyTorch.</a:t>
            </a:r>
          </a:p>
        </p:txBody>
      </p:sp>
      <p:sp>
        <p:nvSpPr>
          <p:cNvPr id="26" name="TextBox 26"/>
          <p:cNvSpPr txBox="1"/>
          <p:nvPr/>
        </p:nvSpPr>
        <p:spPr>
          <a:xfrm>
            <a:off x="6761261" y="4591794"/>
            <a:ext cx="4765327" cy="129912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Problem:</a:t>
            </a:r>
            <a:r>
              <a:rPr lang="en-US" sz="2000">
                <a:solidFill>
                  <a:srgbClr val="2C2926"/>
                </a:solidFill>
                <a:latin typeface="Inter"/>
                <a:ea typeface="Inter"/>
                <a:cs typeface="Inter"/>
                <a:sym typeface="Inter"/>
              </a:rPr>
              <a:t> PyTorch has complex dependencies that conflict with some mirrors.</a:t>
            </a:r>
          </a:p>
        </p:txBody>
      </p:sp>
      <p:sp>
        <p:nvSpPr>
          <p:cNvPr id="27" name="TextBox 27"/>
          <p:cNvSpPr txBox="1"/>
          <p:nvPr/>
        </p:nvSpPr>
        <p:spPr>
          <a:xfrm>
            <a:off x="6761261" y="5967561"/>
            <a:ext cx="4765327" cy="252204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Solution:</a:t>
            </a:r>
            <a:r>
              <a:rPr lang="en-US" sz="2000">
                <a:solidFill>
                  <a:srgbClr val="2C2926"/>
                </a:solidFill>
                <a:latin typeface="Inter"/>
                <a:ea typeface="Inter"/>
                <a:cs typeface="Inter"/>
                <a:sym typeface="Inter"/>
              </a:rPr>
              <a:t> In the backend Dockerfile, I installed PyTorch separately first using its official CPU-only index URL, then installed the rest of the requirements from the Aliyun mirror. This made the build fast and stable.</a:t>
            </a:r>
          </a:p>
        </p:txBody>
      </p:sp>
      <p:grpSp>
        <p:nvGrpSpPr>
          <p:cNvPr id="28" name="Group 28"/>
          <p:cNvGrpSpPr/>
          <p:nvPr/>
        </p:nvGrpSpPr>
        <p:grpSpPr>
          <a:xfrm>
            <a:off x="12064454" y="3082081"/>
            <a:ext cx="5331916" cy="6506021"/>
            <a:chOff x="0" y="0"/>
            <a:chExt cx="7109222" cy="8674695"/>
          </a:xfrm>
        </p:grpSpPr>
        <p:sp>
          <p:nvSpPr>
            <p:cNvPr id="29" name="Freeform 29"/>
            <p:cNvSpPr/>
            <p:nvPr/>
          </p:nvSpPr>
          <p:spPr>
            <a:xfrm>
              <a:off x="0" y="0"/>
              <a:ext cx="7109206" cy="8674736"/>
            </a:xfrm>
            <a:custGeom>
              <a:avLst/>
              <a:gdLst/>
              <a:ahLst/>
              <a:cxnLst/>
              <a:rect l="l" t="t" r="r" b="b"/>
              <a:pathLst>
                <a:path w="7109206" h="8674736">
                  <a:moveTo>
                    <a:pt x="0" y="182880"/>
                  </a:moveTo>
                  <a:cubicBezTo>
                    <a:pt x="0" y="81915"/>
                    <a:pt x="81915" y="0"/>
                    <a:pt x="182880" y="0"/>
                  </a:cubicBezTo>
                  <a:lnTo>
                    <a:pt x="6926326" y="0"/>
                  </a:lnTo>
                  <a:cubicBezTo>
                    <a:pt x="7027291" y="0"/>
                    <a:pt x="7109206" y="81915"/>
                    <a:pt x="7109206" y="182880"/>
                  </a:cubicBezTo>
                  <a:lnTo>
                    <a:pt x="7109206" y="8491855"/>
                  </a:lnTo>
                  <a:cubicBezTo>
                    <a:pt x="7109206" y="8592820"/>
                    <a:pt x="7027291" y="8674736"/>
                    <a:pt x="6926326" y="8674736"/>
                  </a:cubicBezTo>
                  <a:lnTo>
                    <a:pt x="182880" y="8674736"/>
                  </a:lnTo>
                  <a:cubicBezTo>
                    <a:pt x="81915" y="8674736"/>
                    <a:pt x="0" y="8592820"/>
                    <a:pt x="0" y="8491855"/>
                  </a:cubicBezTo>
                  <a:close/>
                </a:path>
              </a:pathLst>
            </a:custGeom>
            <a:solidFill>
              <a:srgbClr val="FFFFFF">
                <a:alpha val="90196"/>
              </a:srgbClr>
            </a:solidFill>
            <a:ln w="12700">
              <a:solidFill>
                <a:srgbClr val="000000"/>
              </a:solidFill>
            </a:ln>
          </p:spPr>
        </p:sp>
      </p:grpSp>
      <p:grpSp>
        <p:nvGrpSpPr>
          <p:cNvPr id="30" name="Group 30"/>
          <p:cNvGrpSpPr>
            <a:grpSpLocks noChangeAspect="1"/>
          </p:cNvGrpSpPr>
          <p:nvPr/>
        </p:nvGrpSpPr>
        <p:grpSpPr>
          <a:xfrm>
            <a:off x="12064454" y="3053506"/>
            <a:ext cx="5331916" cy="114300"/>
            <a:chOff x="0" y="0"/>
            <a:chExt cx="7109222" cy="152400"/>
          </a:xfrm>
        </p:grpSpPr>
        <p:sp>
          <p:nvSpPr>
            <p:cNvPr id="31" name="Freeform 31" descr="preencoded.png"/>
            <p:cNvSpPr/>
            <p:nvPr/>
          </p:nvSpPr>
          <p:spPr>
            <a:xfrm>
              <a:off x="0" y="0"/>
              <a:ext cx="7109206" cy="152400"/>
            </a:xfrm>
            <a:custGeom>
              <a:avLst/>
              <a:gdLst/>
              <a:ahLst/>
              <a:cxnLst/>
              <a:rect l="l" t="t" r="r" b="b"/>
              <a:pathLst>
                <a:path w="7109206" h="152400">
                  <a:moveTo>
                    <a:pt x="0" y="0"/>
                  </a:moveTo>
                  <a:lnTo>
                    <a:pt x="7109206" y="0"/>
                  </a:lnTo>
                  <a:lnTo>
                    <a:pt x="7109206" y="152400"/>
                  </a:lnTo>
                  <a:lnTo>
                    <a:pt x="0" y="152400"/>
                  </a:lnTo>
                  <a:lnTo>
                    <a:pt x="0" y="0"/>
                  </a:lnTo>
                  <a:close/>
                </a:path>
              </a:pathLst>
            </a:custGeom>
            <a:blipFill>
              <a:blip r:embed="rId4"/>
              <a:stretch>
                <a:fillRect l="-19" r="-19"/>
              </a:stretch>
            </a:blipFill>
          </p:spPr>
        </p:sp>
      </p:grpSp>
      <p:grpSp>
        <p:nvGrpSpPr>
          <p:cNvPr id="32" name="Group 32"/>
          <p:cNvGrpSpPr>
            <a:grpSpLocks noChangeAspect="1"/>
          </p:cNvGrpSpPr>
          <p:nvPr/>
        </p:nvGrpSpPr>
        <p:grpSpPr>
          <a:xfrm>
            <a:off x="14348296" y="2700040"/>
            <a:ext cx="764232" cy="764232"/>
            <a:chOff x="0" y="0"/>
            <a:chExt cx="1018977" cy="1018977"/>
          </a:xfrm>
        </p:grpSpPr>
        <p:sp>
          <p:nvSpPr>
            <p:cNvPr id="33" name="Freeform 33" descr="preencoded.png"/>
            <p:cNvSpPr/>
            <p:nvPr/>
          </p:nvSpPr>
          <p:spPr>
            <a:xfrm>
              <a:off x="0" y="0"/>
              <a:ext cx="1018921" cy="1018921"/>
            </a:xfrm>
            <a:custGeom>
              <a:avLst/>
              <a:gdLst/>
              <a:ahLst/>
              <a:cxnLst/>
              <a:rect l="l" t="t" r="r" b="b"/>
              <a:pathLst>
                <a:path w="1018921" h="1018921">
                  <a:moveTo>
                    <a:pt x="0" y="0"/>
                  </a:moveTo>
                  <a:lnTo>
                    <a:pt x="1018921" y="0"/>
                  </a:lnTo>
                  <a:lnTo>
                    <a:pt x="1018921" y="1018921"/>
                  </a:lnTo>
                  <a:lnTo>
                    <a:pt x="0" y="1018921"/>
                  </a:lnTo>
                  <a:lnTo>
                    <a:pt x="0" y="0"/>
                  </a:lnTo>
                  <a:close/>
                </a:path>
              </a:pathLst>
            </a:custGeom>
            <a:blipFill>
              <a:blip r:embed="rId5"/>
              <a:stretch>
                <a:fillRect r="-5" b="-5"/>
              </a:stretch>
            </a:blipFill>
          </p:spPr>
        </p:sp>
      </p:grpSp>
      <p:sp>
        <p:nvSpPr>
          <p:cNvPr id="34" name="TextBox 34"/>
          <p:cNvSpPr txBox="1"/>
          <p:nvPr/>
        </p:nvSpPr>
        <p:spPr>
          <a:xfrm>
            <a:off x="14577491" y="2795885"/>
            <a:ext cx="305692" cy="477291"/>
          </a:xfrm>
          <a:prstGeom prst="rect">
            <a:avLst/>
          </a:prstGeom>
        </p:spPr>
        <p:txBody>
          <a:bodyPr lIns="0" tIns="0" rIns="0" bIns="0" rtlCol="0" anchor="t">
            <a:spAutoFit/>
          </a:bodyPr>
          <a:lstStyle/>
          <a:p>
            <a:pPr algn="l">
              <a:lnSpc>
                <a:spcPts val="3812"/>
              </a:lnSpc>
            </a:pPr>
            <a:r>
              <a:rPr lang="en-US" sz="2375" b="1">
                <a:solidFill>
                  <a:srgbClr val="000000"/>
                </a:solidFill>
                <a:latin typeface="Bricolage Grotesque Bold"/>
                <a:ea typeface="Bricolage Grotesque Bold"/>
                <a:cs typeface="Bricolage Grotesque Bold"/>
                <a:sym typeface="Bricolage Grotesque Bold"/>
              </a:rPr>
              <a:t>3</a:t>
            </a:r>
          </a:p>
        </p:txBody>
      </p:sp>
      <p:sp>
        <p:nvSpPr>
          <p:cNvPr id="35" name="TextBox 35"/>
          <p:cNvSpPr txBox="1"/>
          <p:nvPr/>
        </p:nvSpPr>
        <p:spPr>
          <a:xfrm>
            <a:off x="12347674" y="3699867"/>
            <a:ext cx="4765476" cy="815280"/>
          </a:xfrm>
          <a:prstGeom prst="rect">
            <a:avLst/>
          </a:prstGeom>
        </p:spPr>
        <p:txBody>
          <a:bodyPr lIns="0" tIns="0" rIns="0" bIns="0" rtlCol="0" anchor="t">
            <a:spAutoFit/>
          </a:bodyPr>
          <a:lstStyle/>
          <a:p>
            <a:pPr algn="l">
              <a:lnSpc>
                <a:spcPts val="3124"/>
              </a:lnSpc>
            </a:pPr>
            <a:r>
              <a:rPr lang="en-US" sz="2499" b="1">
                <a:solidFill>
                  <a:srgbClr val="2C2926"/>
                </a:solidFill>
                <a:latin typeface="Bricolage Grotesque Bold"/>
                <a:ea typeface="Bricolage Grotesque Bold"/>
                <a:cs typeface="Bricolage Grotesque Bold"/>
                <a:sym typeface="Bricolage Grotesque Bold"/>
              </a:rPr>
              <a:t>Challenge 3: Connecting Frontend to Backend.</a:t>
            </a:r>
          </a:p>
        </p:txBody>
      </p:sp>
      <p:sp>
        <p:nvSpPr>
          <p:cNvPr id="36" name="TextBox 36"/>
          <p:cNvSpPr txBox="1"/>
          <p:nvPr/>
        </p:nvSpPr>
        <p:spPr>
          <a:xfrm>
            <a:off x="12347674" y="4591794"/>
            <a:ext cx="4765476" cy="129912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Problem:</a:t>
            </a:r>
            <a:r>
              <a:rPr lang="en-US" sz="2000">
                <a:solidFill>
                  <a:srgbClr val="2C2926"/>
                </a:solidFill>
                <a:latin typeface="Inter"/>
                <a:ea typeface="Inter"/>
                <a:cs typeface="Inter"/>
                <a:sym typeface="Inter"/>
              </a:rPr>
              <a:t> The frontend container needs to find the backend container's IP address.</a:t>
            </a:r>
          </a:p>
        </p:txBody>
      </p:sp>
      <p:sp>
        <p:nvSpPr>
          <p:cNvPr id="37" name="TextBox 37"/>
          <p:cNvSpPr txBox="1"/>
          <p:nvPr/>
        </p:nvSpPr>
        <p:spPr>
          <a:xfrm>
            <a:off x="12347674" y="5967561"/>
            <a:ext cx="4765476" cy="2929681"/>
          </a:xfrm>
          <a:prstGeom prst="rect">
            <a:avLst/>
          </a:prstGeom>
        </p:spPr>
        <p:txBody>
          <a:bodyPr lIns="0" tIns="0" rIns="0" bIns="0" rtlCol="0" anchor="t">
            <a:spAutoFit/>
          </a:bodyPr>
          <a:lstStyle/>
          <a:p>
            <a:pPr algn="l">
              <a:lnSpc>
                <a:spcPts val="3187"/>
              </a:lnSpc>
            </a:pPr>
            <a:r>
              <a:rPr lang="en-US" sz="2000" b="1">
                <a:solidFill>
                  <a:srgbClr val="2C2926"/>
                </a:solidFill>
                <a:latin typeface="Inter Bold"/>
                <a:ea typeface="Inter Bold"/>
                <a:cs typeface="Inter Bold"/>
                <a:sym typeface="Inter Bold"/>
              </a:rPr>
              <a:t>Solution:</a:t>
            </a:r>
            <a:r>
              <a:rPr lang="en-US" sz="2000">
                <a:solidFill>
                  <a:srgbClr val="2C2926"/>
                </a:solidFill>
                <a:latin typeface="Inter"/>
                <a:ea typeface="Inter"/>
                <a:cs typeface="Inter"/>
                <a:sym typeface="Inter"/>
              </a:rPr>
              <a:t> With Docker Compose, you can use the service name as a hostname. I set the API_URL in the frontend code to "</a:t>
            </a:r>
            <a:r>
              <a:rPr lang="en-US" sz="2000" u="sng">
                <a:solidFill>
                  <a:srgbClr val="D4A33A"/>
                </a:solidFill>
                <a:latin typeface="Inter"/>
                <a:ea typeface="Inter"/>
                <a:cs typeface="Inter"/>
                <a:sym typeface="Inter"/>
                <a:hlinkClick r:id="rId6" tooltip="http://backend:8000"/>
              </a:rPr>
              <a:t>http://backend:8000</a:t>
            </a:r>
            <a:r>
              <a:rPr lang="en-US" sz="2000">
                <a:solidFill>
                  <a:srgbClr val="2C2926"/>
                </a:solidFill>
                <a:latin typeface="Inter"/>
                <a:ea typeface="Inter"/>
                <a:cs typeface="Inter"/>
                <a:sym typeface="Inter"/>
              </a:rPr>
              <a:t>", and Docker's internal network handles the connection.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1224</Words>
  <Application>Microsoft Office PowerPoint</Application>
  <PresentationFormat>Custom</PresentationFormat>
  <Paragraphs>143</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Bricolage Grotesque Light</vt:lpstr>
      <vt:lpstr>Inter</vt:lpstr>
      <vt:lpstr>Arial</vt:lpstr>
      <vt:lpstr>Calibri</vt:lpstr>
      <vt:lpstr>Bricolage Grotesque Bold</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AI-Chat-Summarizer.pptx</dc:title>
  <cp:lastModifiedBy>Hassaan Balouch</cp:lastModifiedBy>
  <cp:revision>1</cp:revision>
  <dcterms:created xsi:type="dcterms:W3CDTF">2006-08-16T00:00:00Z</dcterms:created>
  <dcterms:modified xsi:type="dcterms:W3CDTF">2025-12-11T15:48:37Z</dcterms:modified>
  <dc:identifier>DAG7IHfiPbo</dc:identifier>
</cp:coreProperties>
</file>